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3" r:id="rId11"/>
    <p:sldId id="312" r:id="rId12"/>
    <p:sldId id="266" r:id="rId13"/>
    <p:sldId id="267" r:id="rId14"/>
    <p:sldId id="268" r:id="rId15"/>
    <p:sldId id="269" r:id="rId16"/>
    <p:sldId id="271" r:id="rId17"/>
    <p:sldId id="270" r:id="rId18"/>
    <p:sldId id="273" r:id="rId19"/>
    <p:sldId id="272" r:id="rId20"/>
    <p:sldId id="31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 Light" panose="020B0604020202020204" charset="0"/>
      <p:regular r:id="rId27"/>
      <p:bold r:id="rId28"/>
      <p:italic r:id="rId29"/>
      <p:boldItalic r:id="rId30"/>
    </p:embeddedFont>
    <p:embeddedFont>
      <p:font typeface="Lucida Console" panose="020B0609040504020204" pitchFamily="49" charset="0"/>
      <p:regular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72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8" roundtripDataSignature="AMtx7miKslNb5/Ol4rK/qid3I3ixXwqV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4" y="48"/>
      </p:cViewPr>
      <p:guideLst>
        <p:guide orient="horz" pos="2160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72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76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11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2debb196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52debb196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2debb196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52debb196a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52debb196a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幻灯片">
  <p:cSld name="3_标题幻灯片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2"/>
          <p:cNvSpPr>
            <a:spLocks noGrp="1"/>
          </p:cNvSpPr>
          <p:nvPr>
            <p:ph type="pic" idx="2"/>
          </p:nvPr>
        </p:nvSpPr>
        <p:spPr>
          <a:xfrm>
            <a:off x="8723049" y="540072"/>
            <a:ext cx="3021911" cy="5797226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62"/>
          <p:cNvSpPr>
            <a:spLocks noGrp="1"/>
          </p:cNvSpPr>
          <p:nvPr>
            <p:ph type="pic" idx="3"/>
          </p:nvPr>
        </p:nvSpPr>
        <p:spPr>
          <a:xfrm>
            <a:off x="6583199" y="3351612"/>
            <a:ext cx="2026029" cy="2985688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62"/>
          <p:cNvSpPr>
            <a:spLocks noGrp="1"/>
          </p:cNvSpPr>
          <p:nvPr>
            <p:ph type="pic" idx="4"/>
          </p:nvPr>
        </p:nvSpPr>
        <p:spPr>
          <a:xfrm>
            <a:off x="4446335" y="3351613"/>
            <a:ext cx="2026029" cy="2985688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6" name="Google Shape;56;p62"/>
          <p:cNvSpPr>
            <a:spLocks noGrp="1"/>
          </p:cNvSpPr>
          <p:nvPr>
            <p:ph type="pic" idx="5"/>
          </p:nvPr>
        </p:nvSpPr>
        <p:spPr>
          <a:xfrm>
            <a:off x="4430614" y="540072"/>
            <a:ext cx="4194274" cy="2719065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7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7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7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7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9" name="Google Shape;129;p7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7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6" name="Google Shape;136;p7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7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空白">
  <p:cSld name="3_空白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>
            <a:spLocks noGrp="1"/>
          </p:cNvSpPr>
          <p:nvPr>
            <p:ph type="pic" idx="2"/>
          </p:nvPr>
        </p:nvSpPr>
        <p:spPr>
          <a:xfrm>
            <a:off x="4554253" y="1209116"/>
            <a:ext cx="3188356" cy="2012997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" name="Google Shape;2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2375" y="1069157"/>
            <a:ext cx="4210983" cy="2485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9"/>
          <p:cNvSpPr>
            <a:spLocks noGrp="1"/>
          </p:cNvSpPr>
          <p:nvPr>
            <p:ph type="pic" idx="2"/>
          </p:nvPr>
        </p:nvSpPr>
        <p:spPr>
          <a:xfrm>
            <a:off x="5071466" y="-24939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54" name="Google Shape;154;p79"/>
          <p:cNvSpPr>
            <a:spLocks noGrp="1"/>
          </p:cNvSpPr>
          <p:nvPr>
            <p:ph type="pic" idx="3"/>
          </p:nvPr>
        </p:nvSpPr>
        <p:spPr>
          <a:xfrm>
            <a:off x="5071466" y="2277686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55" name="Google Shape;155;p79"/>
          <p:cNvSpPr>
            <a:spLocks noGrp="1"/>
          </p:cNvSpPr>
          <p:nvPr>
            <p:ph type="pic" idx="4"/>
          </p:nvPr>
        </p:nvSpPr>
        <p:spPr>
          <a:xfrm>
            <a:off x="5071466" y="4580311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标题幻灯片">
  <p:cSld name="7_标题幻灯片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>
            <a:spLocks noGrp="1"/>
          </p:cNvSpPr>
          <p:nvPr>
            <p:ph type="pic" idx="2"/>
          </p:nvPr>
        </p:nvSpPr>
        <p:spPr>
          <a:xfrm>
            <a:off x="1108996" y="1047997"/>
            <a:ext cx="7167437" cy="4891076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8"/>
          <p:cNvSpPr>
            <a:spLocks noGrp="1"/>
          </p:cNvSpPr>
          <p:nvPr>
            <p:ph type="pic" idx="2"/>
          </p:nvPr>
        </p:nvSpPr>
        <p:spPr>
          <a:xfrm>
            <a:off x="5420616" y="1719263"/>
            <a:ext cx="4611470" cy="4037845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>
  <p:cSld name="2_标题幻灯片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>
            <a:spLocks noGrp="1"/>
          </p:cNvSpPr>
          <p:nvPr>
            <p:ph type="pic" idx="2"/>
          </p:nvPr>
        </p:nvSpPr>
        <p:spPr>
          <a:xfrm>
            <a:off x="7953026" y="-3"/>
            <a:ext cx="4238974" cy="3429001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8" name="Google Shape;28;p53"/>
          <p:cNvSpPr>
            <a:spLocks noGrp="1"/>
          </p:cNvSpPr>
          <p:nvPr>
            <p:ph type="pic" idx="3"/>
          </p:nvPr>
        </p:nvSpPr>
        <p:spPr>
          <a:xfrm>
            <a:off x="3724274" y="3428999"/>
            <a:ext cx="4233861" cy="1673943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0"/>
          <p:cNvSpPr>
            <a:spLocks noGrp="1"/>
          </p:cNvSpPr>
          <p:nvPr>
            <p:ph type="pic" idx="2"/>
          </p:nvPr>
        </p:nvSpPr>
        <p:spPr>
          <a:xfrm>
            <a:off x="4233071" y="1688648"/>
            <a:ext cx="3709533" cy="349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1" name="Google Shape;41;p51"/>
          <p:cNvSpPr>
            <a:spLocks noGrp="1"/>
          </p:cNvSpPr>
          <p:nvPr>
            <p:ph type="pic" idx="2"/>
          </p:nvPr>
        </p:nvSpPr>
        <p:spPr>
          <a:xfrm>
            <a:off x="1" y="0"/>
            <a:ext cx="7199453" cy="398169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5"/>
          <p:cNvSpPr>
            <a:spLocks noGrp="1"/>
          </p:cNvSpPr>
          <p:nvPr>
            <p:ph type="pic" idx="2"/>
          </p:nvPr>
        </p:nvSpPr>
        <p:spPr>
          <a:xfrm>
            <a:off x="5588000" y="2071635"/>
            <a:ext cx="1600200" cy="20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4" name="Google Shape;44;p55"/>
          <p:cNvSpPr>
            <a:spLocks noGrp="1"/>
          </p:cNvSpPr>
          <p:nvPr>
            <p:ph type="pic" idx="3"/>
          </p:nvPr>
        </p:nvSpPr>
        <p:spPr>
          <a:xfrm>
            <a:off x="7261256" y="2071635"/>
            <a:ext cx="1600200" cy="10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5" name="Google Shape;45;p55"/>
          <p:cNvSpPr>
            <a:spLocks noGrp="1"/>
          </p:cNvSpPr>
          <p:nvPr>
            <p:ph type="pic" idx="4"/>
          </p:nvPr>
        </p:nvSpPr>
        <p:spPr>
          <a:xfrm>
            <a:off x="7261256" y="3159199"/>
            <a:ext cx="1600200" cy="10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6" name="Google Shape;46;p55"/>
          <p:cNvSpPr>
            <a:spLocks noGrp="1"/>
          </p:cNvSpPr>
          <p:nvPr>
            <p:ph type="pic" idx="5"/>
          </p:nvPr>
        </p:nvSpPr>
        <p:spPr>
          <a:xfrm>
            <a:off x="8934514" y="2071635"/>
            <a:ext cx="1852018" cy="20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>
            <a:spLocks noGrp="1"/>
          </p:cNvSpPr>
          <p:nvPr>
            <p:ph type="pic" idx="2"/>
          </p:nvPr>
        </p:nvSpPr>
        <p:spPr>
          <a:xfrm>
            <a:off x="2971800" y="635620"/>
            <a:ext cx="20955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56"/>
          <p:cNvSpPr>
            <a:spLocks noGrp="1"/>
          </p:cNvSpPr>
          <p:nvPr>
            <p:ph type="pic" idx="3"/>
          </p:nvPr>
        </p:nvSpPr>
        <p:spPr>
          <a:xfrm>
            <a:off x="5067300" y="635620"/>
            <a:ext cx="20574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56"/>
          <p:cNvSpPr>
            <a:spLocks noGrp="1"/>
          </p:cNvSpPr>
          <p:nvPr>
            <p:ph type="pic" idx="4"/>
          </p:nvPr>
        </p:nvSpPr>
        <p:spPr>
          <a:xfrm>
            <a:off x="7124700" y="635620"/>
            <a:ext cx="20955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56"/>
          <p:cNvSpPr>
            <a:spLocks noGrp="1"/>
          </p:cNvSpPr>
          <p:nvPr>
            <p:ph type="pic" idx="5"/>
          </p:nvPr>
        </p:nvSpPr>
        <p:spPr>
          <a:xfrm>
            <a:off x="9220199" y="635620"/>
            <a:ext cx="2057401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" name="Google Shape;15;p45"/>
          <p:cNvSpPr txBox="1"/>
          <p:nvPr/>
        </p:nvSpPr>
        <p:spPr>
          <a:xfrm>
            <a:off x="11091211" y="6492875"/>
            <a:ext cx="10130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PowerPoint</a:t>
            </a:r>
            <a:endParaRPr sz="105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-112510" y="7259989"/>
            <a:ext cx="6096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演界网（独饮西风）http://www.yanj.cn/store-11001.html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感谢下载，版权所有，请勿商用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 rot="5400000">
            <a:off x="1146793" y="2401855"/>
            <a:ext cx="5374766" cy="5235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75" y="2867025"/>
            <a:ext cx="5165549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"/>
          <p:cNvSpPr/>
          <p:nvPr/>
        </p:nvSpPr>
        <p:spPr>
          <a:xfrm>
            <a:off x="6888900" y="2401875"/>
            <a:ext cx="46641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 dirty="0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Airbnb Listing Analysis </a:t>
            </a:r>
            <a:endParaRPr sz="3200" b="1" i="0" u="none" strike="noStrike" cap="none" dirty="0">
              <a:solidFill>
                <a:srgbClr val="24252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zh-CN" sz="3200" b="1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</a:t>
            </a:r>
            <a:r>
              <a:rPr lang="zh-CN" sz="32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 Boston</a:t>
            </a:r>
            <a:endParaRPr sz="1400" b="0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1"/>
          <p:cNvCxnSpPr/>
          <p:nvPr/>
        </p:nvCxnSpPr>
        <p:spPr>
          <a:xfrm>
            <a:off x="6989421" y="3475664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1"/>
          <p:cNvSpPr/>
          <p:nvPr/>
        </p:nvSpPr>
        <p:spPr>
          <a:xfrm>
            <a:off x="8115300" y="5296173"/>
            <a:ext cx="350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4, Cohort B, MSBA’20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Xiaohan Mei, Yuhong Lu, Ziyan Pei, 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Peng Yuan, Mengqing Zhang, Jiayuan Zou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8" name="Google Shape;1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" y="-938893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"/>
          <p:cNvSpPr/>
          <p:nvPr/>
        </p:nvSpPr>
        <p:spPr>
          <a:xfrm>
            <a:off x="-8163" y="0"/>
            <a:ext cx="12192000" cy="53860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935226" y="2046772"/>
            <a:ext cx="283610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Twentieth Century"/>
              </a:rPr>
              <a:t>Data</a:t>
            </a:r>
            <a:r>
              <a:rPr lang="en-US" sz="3200" b="1" dirty="0">
                <a:solidFill>
                  <a:srgbClr val="E06666"/>
                </a:solidFill>
                <a:latin typeface="Twentieth Century"/>
              </a:rPr>
              <a:t> Overview 01</a:t>
            </a:r>
            <a:endParaRPr sz="3200" b="1" dirty="0">
              <a:latin typeface="Twentieth Century"/>
            </a:endParaRPr>
          </a:p>
        </p:txBody>
      </p:sp>
      <p:cxnSp>
        <p:nvCxnSpPr>
          <p:cNvPr id="300" name="Google Shape;300;p6"/>
          <p:cNvCxnSpPr/>
          <p:nvPr/>
        </p:nvCxnSpPr>
        <p:spPr>
          <a:xfrm>
            <a:off x="1035742" y="3120555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6"/>
          <p:cNvSpPr/>
          <p:nvPr/>
        </p:nvSpPr>
        <p:spPr>
          <a:xfrm>
            <a:off x="935226" y="3325242"/>
            <a:ext cx="284688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  <a:buSzPts val="1200"/>
            </a:pPr>
            <a:r>
              <a:rPr lang="en-US" altLang="zh-CN" sz="1600" b="1" dirty="0">
                <a:latin typeface="Twentieth Century"/>
                <a:ea typeface="Twentieth Century"/>
                <a:cs typeface="Twentieth Century"/>
                <a:sym typeface="Twentieth Century"/>
              </a:rPr>
              <a:t>Boston &amp; Beijing listings</a:t>
            </a:r>
          </a:p>
          <a:p>
            <a:pPr lvl="0">
              <a:lnSpc>
                <a:spcPct val="150000"/>
              </a:lnSpc>
              <a:buSzPts val="1200"/>
            </a:pP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106 variables, includes </a:t>
            </a: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name , description, location, and review scores, etc. </a:t>
            </a:r>
          </a:p>
          <a:p>
            <a:pPr lvl="0">
              <a:lnSpc>
                <a:spcPct val="150000"/>
              </a:lnSpc>
              <a:buSzPts val="1200"/>
            </a:pP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Listings since  Dec 2009 to Dec 2019.</a:t>
            </a:r>
            <a:endParaRPr lang="en-US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6"/>
          <p:cNvSpPr/>
          <p:nvPr/>
        </p:nvSpPr>
        <p:spPr>
          <a:xfrm>
            <a:off x="1016692" y="4802225"/>
            <a:ext cx="838200" cy="268765"/>
          </a:xfrm>
          <a:prstGeom prst="rect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7" name="Google Shape;307;p6"/>
          <p:cNvSpPr/>
          <p:nvPr/>
        </p:nvSpPr>
        <p:spPr>
          <a:xfrm>
            <a:off x="8536048" y="4192128"/>
            <a:ext cx="267101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25,921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Twentieth Century"/>
                <a:sym typeface="Twentieth Century"/>
              </a:rPr>
              <a:t>Beijing Listing Observations 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308" name="Google Shape;308;p6"/>
          <p:cNvSpPr txBox="1"/>
          <p:nvPr/>
        </p:nvSpPr>
        <p:spPr>
          <a:xfrm rot="5400000">
            <a:off x="5800897" y="5981779"/>
            <a:ext cx="447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dirty="0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dirty="0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" name="Google Shape;307;p6">
            <a:extLst>
              <a:ext uri="{FF2B5EF4-FFF2-40B4-BE49-F238E27FC236}">
                <a16:creationId xmlns:a16="http://schemas.microsoft.com/office/drawing/2014/main" id="{B2295094-64AD-4F71-9B98-DDD5EC60D1D4}"/>
              </a:ext>
            </a:extLst>
          </p:cNvPr>
          <p:cNvSpPr/>
          <p:nvPr/>
        </p:nvSpPr>
        <p:spPr>
          <a:xfrm>
            <a:off x="8536048" y="3021682"/>
            <a:ext cx="267101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3,501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Twentieth Century"/>
                <a:sym typeface="Twentieth Century"/>
              </a:rPr>
              <a:t>Boston Listing Observations </a:t>
            </a:r>
            <a:endParaRPr sz="1050" dirty="0">
              <a:solidFill>
                <a:schemeClr val="tx1"/>
              </a:solidFill>
            </a:endParaRPr>
          </a:p>
        </p:txBody>
      </p:sp>
      <p:pic>
        <p:nvPicPr>
          <p:cNvPr id="9" name="Picture Placeholder 8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08FD2D8C-0019-4808-9C47-3FF5561F0CE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4676" r="14676"/>
          <a:stretch>
            <a:fillRect/>
          </a:stretch>
        </p:blipFill>
        <p:spPr/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"/>
          <p:cNvSpPr/>
          <p:nvPr/>
        </p:nvSpPr>
        <p:spPr>
          <a:xfrm>
            <a:off x="-8163" y="0"/>
            <a:ext cx="12192000" cy="53860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935226" y="1871101"/>
            <a:ext cx="329221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Twentieth Century"/>
              </a:rPr>
              <a:t>Data</a:t>
            </a:r>
            <a:r>
              <a:rPr lang="en-US" sz="3200" b="1" dirty="0">
                <a:solidFill>
                  <a:srgbClr val="E06666"/>
                </a:solidFill>
                <a:latin typeface="Twentieth Century"/>
              </a:rPr>
              <a:t> Overview 02</a:t>
            </a:r>
            <a:endParaRPr sz="3200" b="1" dirty="0">
              <a:latin typeface="Twentieth Century"/>
            </a:endParaRPr>
          </a:p>
        </p:txBody>
      </p:sp>
      <p:cxnSp>
        <p:nvCxnSpPr>
          <p:cNvPr id="300" name="Google Shape;300;p6"/>
          <p:cNvCxnSpPr/>
          <p:nvPr/>
        </p:nvCxnSpPr>
        <p:spPr>
          <a:xfrm>
            <a:off x="1075498" y="2650109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6"/>
          <p:cNvSpPr/>
          <p:nvPr/>
        </p:nvSpPr>
        <p:spPr>
          <a:xfrm>
            <a:off x="935226" y="2709024"/>
            <a:ext cx="2846885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wentieth Century"/>
              </a:rPr>
              <a:t>Boston &amp; Beijing Reviews</a:t>
            </a: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 variables, include listing names, reviews, date, etc.</a:t>
            </a: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Since</a:t>
            </a:r>
            <a:r>
              <a:rPr lang="zh-CN" altLang="en-US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Dec 2009 to Dec 2019.</a:t>
            </a:r>
            <a:r>
              <a:rPr lang="en-US" dirty="0">
                <a:latin typeface="Twentieth Century"/>
              </a:rPr>
              <a:t> </a:t>
            </a:r>
            <a:endParaRPr dirty="0">
              <a:latin typeface="Twentieth Century"/>
            </a:endParaRPr>
          </a:p>
        </p:txBody>
      </p:sp>
      <p:sp>
        <p:nvSpPr>
          <p:cNvPr id="306" name="Google Shape;306;p6"/>
          <p:cNvSpPr/>
          <p:nvPr/>
        </p:nvSpPr>
        <p:spPr>
          <a:xfrm>
            <a:off x="8474491" y="2568112"/>
            <a:ext cx="3107909" cy="127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148,151 &amp; 180,561 </a:t>
            </a:r>
            <a:endParaRPr dirty="0">
              <a:solidFill>
                <a:srgbClr val="E0666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wentieth Century"/>
              </a:rPr>
              <a:t>Boston &amp; Beijing Reviews Observations </a:t>
            </a:r>
            <a:endParaRPr sz="2000" dirty="0">
              <a:latin typeface="Twentieth Century"/>
            </a:endParaRPr>
          </a:p>
        </p:txBody>
      </p:sp>
      <p:sp>
        <p:nvSpPr>
          <p:cNvPr id="308" name="Google Shape;308;p6"/>
          <p:cNvSpPr txBox="1"/>
          <p:nvPr/>
        </p:nvSpPr>
        <p:spPr>
          <a:xfrm rot="5400000">
            <a:off x="5800897" y="5981779"/>
            <a:ext cx="447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dirty="0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dirty="0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" name="Picture 7" descr="A Beijing Airbnb">
            <a:extLst>
              <a:ext uri="{FF2B5EF4-FFF2-40B4-BE49-F238E27FC236}">
                <a16:creationId xmlns:a16="http://schemas.microsoft.com/office/drawing/2014/main" id="{5A9A0684-E08F-4E8D-8DE1-F5D45208FA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50109"/>
            <a:ext cx="3891948" cy="2742249"/>
          </a:xfrm>
          <a:prstGeom prst="rect">
            <a:avLst/>
          </a:prstGeom>
        </p:spPr>
      </p:pic>
      <p:sp>
        <p:nvSpPr>
          <p:cNvPr id="21" name="Google Shape;301;p6">
            <a:extLst>
              <a:ext uri="{FF2B5EF4-FFF2-40B4-BE49-F238E27FC236}">
                <a16:creationId xmlns:a16="http://schemas.microsoft.com/office/drawing/2014/main" id="{709F973E-B995-41B9-844A-DD0705F33540}"/>
              </a:ext>
            </a:extLst>
          </p:cNvPr>
          <p:cNvSpPr/>
          <p:nvPr/>
        </p:nvSpPr>
        <p:spPr>
          <a:xfrm>
            <a:off x="924444" y="4196050"/>
            <a:ext cx="2846885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wentieth Century"/>
              </a:rPr>
              <a:t>Boston &amp; Beijing Calendars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 variables,  report pricing and availability for the following year. Since Dec 2018 to Dec 2019.</a:t>
            </a:r>
            <a:endParaRPr lang="en-US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" name="Google Shape;306;p6">
            <a:extLst>
              <a:ext uri="{FF2B5EF4-FFF2-40B4-BE49-F238E27FC236}">
                <a16:creationId xmlns:a16="http://schemas.microsoft.com/office/drawing/2014/main" id="{C398EF8D-FEF4-4470-8A48-6D9C70912F3D}"/>
              </a:ext>
            </a:extLst>
          </p:cNvPr>
          <p:cNvSpPr/>
          <p:nvPr/>
        </p:nvSpPr>
        <p:spPr>
          <a:xfrm>
            <a:off x="8474490" y="4184878"/>
            <a:ext cx="3107909" cy="127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2,269,205 &amp; 9,461,165</a:t>
            </a:r>
            <a:endParaRPr dirty="0">
              <a:solidFill>
                <a:srgbClr val="E06666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wentieth Century"/>
              </a:rPr>
              <a:t>Boston &amp; Beijing Calendar Observations </a:t>
            </a:r>
            <a:endParaRPr sz="2000" dirty="0">
              <a:latin typeface="Twentieth Century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EC808DD-0BFD-403B-81C3-0D995462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277640" cy="18466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7202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7"/>
          <p:cNvGrpSpPr/>
          <p:nvPr/>
        </p:nvGrpSpPr>
        <p:grpSpPr>
          <a:xfrm>
            <a:off x="2463211" y="2377921"/>
            <a:ext cx="3565625" cy="759984"/>
            <a:chOff x="747877" y="4960223"/>
            <a:chExt cx="3565625" cy="759984"/>
          </a:xfrm>
        </p:grpSpPr>
        <p:sp>
          <p:nvSpPr>
            <p:cNvPr id="349" name="Google Shape;349;p7"/>
            <p:cNvSpPr/>
            <p:nvPr/>
          </p:nvSpPr>
          <p:spPr>
            <a:xfrm>
              <a:off x="747877" y="4960223"/>
              <a:ext cx="3565625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Transfer</a:t>
              </a:r>
              <a:r>
                <a:rPr lang="zh-CN" sz="1600" b="0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Text Information and Categorical Variables into Dummies</a:t>
              </a:r>
              <a:endParaRPr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57115" y="5443248"/>
              <a:ext cx="34438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51" name="Google Shape;351;p7"/>
          <p:cNvSpPr/>
          <p:nvPr/>
        </p:nvSpPr>
        <p:spPr>
          <a:xfrm>
            <a:off x="7582967" y="2290779"/>
            <a:ext cx="326394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Remove</a:t>
            </a:r>
            <a:r>
              <a:rPr lang="zh-CN" sz="14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Observations Without Information of </a:t>
            </a:r>
            <a:r>
              <a:rPr lang="zh-CN" sz="14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Host Response Time </a:t>
            </a:r>
            <a:r>
              <a:rPr lang="zh-CN" sz="14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</a:t>
            </a:r>
            <a:r>
              <a:rPr lang="en-US" altLang="zh-CN" sz="14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Response </a:t>
            </a:r>
            <a:r>
              <a:rPr lang="zh-CN" sz="14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Rate</a:t>
            </a:r>
            <a:endParaRPr sz="1400" b="1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2464118" y="4077413"/>
            <a:ext cx="378876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 </a:t>
            </a:r>
            <a:r>
              <a:rPr lang="zh-CN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Median</a:t>
            </a: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lang="zh-CN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Mean</a:t>
            </a: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Based on </a:t>
            </a:r>
            <a:r>
              <a:rPr lang="zh-CN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Neighborhoods</a:t>
            </a: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lang="zh-CN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Types of Houses </a:t>
            </a:r>
            <a:r>
              <a:rPr lang="zh-CN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Replace N.A for Security Deposit and Cleaning Fee</a:t>
            </a:r>
            <a:endParaRPr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53" name="Google Shape;353;p7"/>
          <p:cNvGrpSpPr/>
          <p:nvPr/>
        </p:nvGrpSpPr>
        <p:grpSpPr>
          <a:xfrm>
            <a:off x="7582967" y="4137047"/>
            <a:ext cx="3443886" cy="613741"/>
            <a:chOff x="747877" y="4960223"/>
            <a:chExt cx="3443886" cy="613741"/>
          </a:xfrm>
        </p:grpSpPr>
        <p:sp>
          <p:nvSpPr>
            <p:cNvPr id="354" name="Google Shape;354;p7"/>
            <p:cNvSpPr/>
            <p:nvPr/>
          </p:nvSpPr>
          <p:spPr>
            <a:xfrm>
              <a:off x="747877" y="4960223"/>
              <a:ext cx="3443886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Remove</a:t>
              </a:r>
              <a:r>
                <a:rPr lang="zh-CN" sz="1600" b="0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Observations Without Review Scores </a:t>
              </a:r>
              <a:endParaRPr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47877" y="5266228"/>
              <a:ext cx="344388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7"/>
          <p:cNvGrpSpPr/>
          <p:nvPr/>
        </p:nvGrpSpPr>
        <p:grpSpPr>
          <a:xfrm>
            <a:off x="6565691" y="2242314"/>
            <a:ext cx="794328" cy="794328"/>
            <a:chOff x="6910244" y="2010403"/>
            <a:chExt cx="794328" cy="794328"/>
          </a:xfrm>
        </p:grpSpPr>
        <p:sp>
          <p:nvSpPr>
            <p:cNvPr id="357" name="Google Shape;357;p7"/>
            <p:cNvSpPr/>
            <p:nvPr/>
          </p:nvSpPr>
          <p:spPr>
            <a:xfrm>
              <a:off x="6910244" y="2010403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152397" y="2196972"/>
              <a:ext cx="310024" cy="421190"/>
              <a:chOff x="6427788" y="3443287"/>
              <a:chExt cx="398463" cy="541338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6427788" y="3443287"/>
                <a:ext cx="398463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103" y="65"/>
                    </a:moveTo>
                    <a:cubicBezTo>
                      <a:pt x="94" y="65"/>
                      <a:pt x="94" y="65"/>
                      <a:pt x="94" y="65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18"/>
                      <a:pt x="75" y="0"/>
                      <a:pt x="53" y="0"/>
                    </a:cubicBezTo>
                    <a:cubicBezTo>
                      <a:pt x="31" y="0"/>
                      <a:pt x="12" y="18"/>
                      <a:pt x="12" y="41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" y="65"/>
                      <a:pt x="0" y="66"/>
                      <a:pt x="0" y="68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3"/>
                      <a:pt x="1" y="144"/>
                      <a:pt x="3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5" y="144"/>
                      <a:pt x="106" y="143"/>
                      <a:pt x="106" y="141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66"/>
                      <a:pt x="105" y="65"/>
                      <a:pt x="103" y="65"/>
                    </a:cubicBezTo>
                    <a:close/>
                    <a:moveTo>
                      <a:pt x="20" y="41"/>
                    </a:moveTo>
                    <a:cubicBezTo>
                      <a:pt x="20" y="23"/>
                      <a:pt x="35" y="8"/>
                      <a:pt x="53" y="8"/>
                    </a:cubicBezTo>
                    <a:cubicBezTo>
                      <a:pt x="71" y="8"/>
                      <a:pt x="86" y="23"/>
                      <a:pt x="86" y="41"/>
                    </a:cubicBezTo>
                    <a:cubicBezTo>
                      <a:pt x="86" y="65"/>
                      <a:pt x="86" y="65"/>
                      <a:pt x="86" y="65"/>
                    </a:cubicBezTo>
                    <a:cubicBezTo>
                      <a:pt x="20" y="65"/>
                      <a:pt x="20" y="65"/>
                      <a:pt x="20" y="65"/>
                    </a:cubicBezTo>
                    <a:lnTo>
                      <a:pt x="20" y="41"/>
                    </a:lnTo>
                    <a:close/>
                    <a:moveTo>
                      <a:pt x="98" y="136"/>
                    </a:moveTo>
                    <a:cubicBezTo>
                      <a:pt x="8" y="136"/>
                      <a:pt x="8" y="136"/>
                      <a:pt x="8" y="136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8" y="73"/>
                      <a:pt x="98" y="73"/>
                      <a:pt x="98" y="73"/>
                    </a:cubicBezTo>
                    <a:lnTo>
                      <a:pt x="98" y="1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592888" y="3770312"/>
                <a:ext cx="682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18" h="31" extrusionOk="0">
                    <a:moveTo>
                      <a:pt x="5" y="16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6" y="15"/>
                      <a:pt x="18" y="12"/>
                      <a:pt x="18" y="8"/>
                    </a:cubicBezTo>
                    <a:cubicBezTo>
                      <a:pt x="18" y="3"/>
                      <a:pt x="14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2" y="15"/>
                      <a:pt x="5" y="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361" name="Google Shape;361;p7"/>
          <p:cNvGrpSpPr/>
          <p:nvPr/>
        </p:nvGrpSpPr>
        <p:grpSpPr>
          <a:xfrm>
            <a:off x="6584445" y="4077413"/>
            <a:ext cx="794328" cy="794328"/>
            <a:chOff x="1830244" y="4892149"/>
            <a:chExt cx="794328" cy="794328"/>
          </a:xfrm>
        </p:grpSpPr>
        <p:sp>
          <p:nvSpPr>
            <p:cNvPr id="362" name="Google Shape;362;p7"/>
            <p:cNvSpPr/>
            <p:nvPr/>
          </p:nvSpPr>
          <p:spPr>
            <a:xfrm>
              <a:off x="1830244" y="4892149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63" name="Google Shape;363;p7"/>
            <p:cNvGrpSpPr/>
            <p:nvPr/>
          </p:nvGrpSpPr>
          <p:grpSpPr>
            <a:xfrm>
              <a:off x="2029338" y="5078124"/>
              <a:ext cx="396140" cy="422380"/>
              <a:chOff x="11264901" y="909638"/>
              <a:chExt cx="503238" cy="536575"/>
            </a:xfrm>
          </p:grpSpPr>
          <p:sp>
            <p:nvSpPr>
              <p:cNvPr id="364" name="Google Shape;364;p7"/>
              <p:cNvSpPr/>
              <p:nvPr/>
            </p:nvSpPr>
            <p:spPr>
              <a:xfrm>
                <a:off x="11264901" y="909638"/>
                <a:ext cx="503238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2" extrusionOk="0">
                    <a:moveTo>
                      <a:pt x="8" y="82"/>
                    </a:moveTo>
                    <a:cubicBezTo>
                      <a:pt x="8" y="67"/>
                      <a:pt x="8" y="67"/>
                      <a:pt x="8" y="67"/>
                    </a:cubicBezTo>
                    <a:cubicBezTo>
                      <a:pt x="8" y="35"/>
                      <a:pt x="35" y="8"/>
                      <a:pt x="67" y="8"/>
                    </a:cubicBezTo>
                    <a:cubicBezTo>
                      <a:pt x="100" y="8"/>
                      <a:pt x="126" y="35"/>
                      <a:pt x="126" y="6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67"/>
                      <a:pt x="134" y="67"/>
                      <a:pt x="134" y="67"/>
                    </a:cubicBez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82"/>
                      <a:pt x="0" y="82"/>
                      <a:pt x="0" y="82"/>
                    </a:cubicBezTo>
                    <a:lnTo>
                      <a:pt x="8" y="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11625263" y="1190625"/>
                <a:ext cx="142875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8" y="64"/>
                      <a:pt x="38" y="6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3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60"/>
                      <a:pt x="30" y="60"/>
                      <a:pt x="30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11264901" y="1190625"/>
                <a:ext cx="146050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9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5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9" y="65"/>
                      <a:pt x="39" y="6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4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0"/>
                      <a:pt x="31" y="60"/>
                      <a:pt x="31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367" name="Google Shape;367;p7"/>
          <p:cNvGrpSpPr/>
          <p:nvPr/>
        </p:nvGrpSpPr>
        <p:grpSpPr>
          <a:xfrm>
            <a:off x="1485691" y="4077413"/>
            <a:ext cx="794328" cy="794328"/>
            <a:chOff x="6910244" y="3451276"/>
            <a:chExt cx="794328" cy="794328"/>
          </a:xfrm>
        </p:grpSpPr>
        <p:sp>
          <p:nvSpPr>
            <p:cNvPr id="368" name="Google Shape;368;p7"/>
            <p:cNvSpPr/>
            <p:nvPr/>
          </p:nvSpPr>
          <p:spPr>
            <a:xfrm>
              <a:off x="6910244" y="3451276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7095580" y="3635375"/>
              <a:ext cx="423658" cy="426130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102" y="2"/>
                  </a:moveTo>
                  <a:cubicBezTo>
                    <a:pt x="77" y="0"/>
                    <a:pt x="56" y="19"/>
                    <a:pt x="54" y="44"/>
                  </a:cubicBezTo>
                  <a:cubicBezTo>
                    <a:pt x="54" y="54"/>
                    <a:pt x="56" y="63"/>
                    <a:pt x="61" y="7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73" y="85"/>
                    <a:pt x="84" y="91"/>
                    <a:pt x="96" y="92"/>
                  </a:cubicBezTo>
                  <a:cubicBezTo>
                    <a:pt x="121" y="93"/>
                    <a:pt x="142" y="74"/>
                    <a:pt x="144" y="50"/>
                  </a:cubicBezTo>
                  <a:cubicBezTo>
                    <a:pt x="145" y="25"/>
                    <a:pt x="127" y="3"/>
                    <a:pt x="102" y="2"/>
                  </a:cubicBezTo>
                  <a:close/>
                  <a:moveTo>
                    <a:pt x="136" y="49"/>
                  </a:moveTo>
                  <a:cubicBezTo>
                    <a:pt x="134" y="69"/>
                    <a:pt x="118" y="84"/>
                    <a:pt x="99" y="84"/>
                  </a:cubicBezTo>
                  <a:cubicBezTo>
                    <a:pt x="98" y="84"/>
                    <a:pt x="97" y="84"/>
                    <a:pt x="97" y="84"/>
                  </a:cubicBezTo>
                  <a:cubicBezTo>
                    <a:pt x="76" y="82"/>
                    <a:pt x="61" y="65"/>
                    <a:pt x="62" y="44"/>
                  </a:cubicBezTo>
                  <a:cubicBezTo>
                    <a:pt x="63" y="25"/>
                    <a:pt x="80" y="10"/>
                    <a:pt x="99" y="10"/>
                  </a:cubicBezTo>
                  <a:cubicBezTo>
                    <a:pt x="100" y="10"/>
                    <a:pt x="101" y="10"/>
                    <a:pt x="101" y="10"/>
                  </a:cubicBezTo>
                  <a:cubicBezTo>
                    <a:pt x="122" y="11"/>
                    <a:pt x="137" y="29"/>
                    <a:pt x="13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70" name="Google Shape;370;p7"/>
          <p:cNvGrpSpPr/>
          <p:nvPr/>
        </p:nvGrpSpPr>
        <p:grpSpPr>
          <a:xfrm>
            <a:off x="1485691" y="2242314"/>
            <a:ext cx="794328" cy="794328"/>
            <a:chOff x="1830244" y="2010403"/>
            <a:chExt cx="794328" cy="794328"/>
          </a:xfrm>
        </p:grpSpPr>
        <p:sp>
          <p:nvSpPr>
            <p:cNvPr id="371" name="Google Shape;371;p7"/>
            <p:cNvSpPr/>
            <p:nvPr/>
          </p:nvSpPr>
          <p:spPr>
            <a:xfrm>
              <a:off x="1830244" y="2010403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2014343" y="2194502"/>
              <a:ext cx="426130" cy="42613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39" y="12"/>
                  </a:moveTo>
                  <a:cubicBezTo>
                    <a:pt x="138" y="9"/>
                    <a:pt x="136" y="7"/>
                    <a:pt x="134" y="5"/>
                  </a:cubicBezTo>
                  <a:cubicBezTo>
                    <a:pt x="133" y="3"/>
                    <a:pt x="130" y="2"/>
                    <a:pt x="127" y="1"/>
                  </a:cubicBezTo>
                  <a:cubicBezTo>
                    <a:pt x="124" y="1"/>
                    <a:pt x="121" y="1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114" y="0"/>
                    <a:pt x="111" y="0"/>
                    <a:pt x="108" y="0"/>
                  </a:cubicBezTo>
                  <a:cubicBezTo>
                    <a:pt x="105" y="0"/>
                    <a:pt x="103" y="1"/>
                    <a:pt x="100" y="1"/>
                  </a:cubicBezTo>
                  <a:cubicBezTo>
                    <a:pt x="86" y="3"/>
                    <a:pt x="72" y="9"/>
                    <a:pt x="60" y="17"/>
                  </a:cubicBezTo>
                  <a:cubicBezTo>
                    <a:pt x="40" y="29"/>
                    <a:pt x="25" y="46"/>
                    <a:pt x="13" y="66"/>
                  </a:cubicBezTo>
                  <a:cubicBezTo>
                    <a:pt x="5" y="81"/>
                    <a:pt x="0" y="97"/>
                    <a:pt x="0" y="114"/>
                  </a:cubicBezTo>
                  <a:cubicBezTo>
                    <a:pt x="1" y="119"/>
                    <a:pt x="1" y="124"/>
                    <a:pt x="2" y="129"/>
                  </a:cubicBezTo>
                  <a:cubicBezTo>
                    <a:pt x="3" y="132"/>
                    <a:pt x="5" y="134"/>
                    <a:pt x="7" y="135"/>
                  </a:cubicBezTo>
                  <a:cubicBezTo>
                    <a:pt x="12" y="139"/>
                    <a:pt x="18" y="142"/>
                    <a:pt x="25" y="144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4"/>
                    <a:pt x="28" y="144"/>
                    <a:pt x="29" y="144"/>
                  </a:cubicBezTo>
                  <a:cubicBezTo>
                    <a:pt x="31" y="143"/>
                    <a:pt x="33" y="142"/>
                    <a:pt x="34" y="139"/>
                  </a:cubicBezTo>
                  <a:cubicBezTo>
                    <a:pt x="35" y="138"/>
                    <a:pt x="36" y="137"/>
                    <a:pt x="36" y="137"/>
                  </a:cubicBezTo>
                  <a:cubicBezTo>
                    <a:pt x="41" y="129"/>
                    <a:pt x="46" y="121"/>
                    <a:pt x="52" y="113"/>
                  </a:cubicBezTo>
                  <a:cubicBezTo>
                    <a:pt x="54" y="109"/>
                    <a:pt x="54" y="105"/>
                    <a:pt x="50" y="101"/>
                  </a:cubicBezTo>
                  <a:cubicBezTo>
                    <a:pt x="49" y="100"/>
                    <a:pt x="47" y="99"/>
                    <a:pt x="46" y="98"/>
                  </a:cubicBezTo>
                  <a:cubicBezTo>
                    <a:pt x="44" y="97"/>
                    <a:pt x="42" y="95"/>
                    <a:pt x="40" y="94"/>
                  </a:cubicBezTo>
                  <a:cubicBezTo>
                    <a:pt x="36" y="91"/>
                    <a:pt x="35" y="88"/>
                    <a:pt x="36" y="83"/>
                  </a:cubicBezTo>
                  <a:cubicBezTo>
                    <a:pt x="37" y="81"/>
                    <a:pt x="37" y="79"/>
                    <a:pt x="38" y="77"/>
                  </a:cubicBezTo>
                  <a:cubicBezTo>
                    <a:pt x="46" y="63"/>
                    <a:pt x="56" y="51"/>
                    <a:pt x="70" y="43"/>
                  </a:cubicBezTo>
                  <a:cubicBezTo>
                    <a:pt x="74" y="40"/>
                    <a:pt x="78" y="38"/>
                    <a:pt x="83" y="36"/>
                  </a:cubicBezTo>
                  <a:cubicBezTo>
                    <a:pt x="88" y="35"/>
                    <a:pt x="92" y="36"/>
                    <a:pt x="96" y="40"/>
                  </a:cubicBezTo>
                  <a:cubicBezTo>
                    <a:pt x="97" y="42"/>
                    <a:pt x="98" y="43"/>
                    <a:pt x="99" y="45"/>
                  </a:cubicBezTo>
                  <a:cubicBezTo>
                    <a:pt x="101" y="47"/>
                    <a:pt x="102" y="49"/>
                    <a:pt x="104" y="51"/>
                  </a:cubicBezTo>
                  <a:cubicBezTo>
                    <a:pt x="107" y="53"/>
                    <a:pt x="110" y="54"/>
                    <a:pt x="113" y="51"/>
                  </a:cubicBezTo>
                  <a:cubicBezTo>
                    <a:pt x="122" y="46"/>
                    <a:pt x="131" y="40"/>
                    <a:pt x="140" y="34"/>
                  </a:cubicBezTo>
                  <a:cubicBezTo>
                    <a:pt x="142" y="33"/>
                    <a:pt x="144" y="31"/>
                    <a:pt x="144" y="28"/>
                  </a:cubicBezTo>
                  <a:cubicBezTo>
                    <a:pt x="144" y="27"/>
                    <a:pt x="144" y="26"/>
                    <a:pt x="144" y="25"/>
                  </a:cubicBezTo>
                  <a:cubicBezTo>
                    <a:pt x="143" y="20"/>
                    <a:pt x="142" y="16"/>
                    <a:pt x="139" y="12"/>
                  </a:cubicBezTo>
                  <a:close/>
                  <a:moveTo>
                    <a:pt x="136" y="27"/>
                  </a:moveTo>
                  <a:cubicBezTo>
                    <a:pt x="136" y="27"/>
                    <a:pt x="136" y="27"/>
                    <a:pt x="135" y="27"/>
                  </a:cubicBezTo>
                  <a:cubicBezTo>
                    <a:pt x="130" y="31"/>
                    <a:pt x="125" y="34"/>
                    <a:pt x="120" y="37"/>
                  </a:cubicBezTo>
                  <a:cubicBezTo>
                    <a:pt x="116" y="40"/>
                    <a:pt x="113" y="42"/>
                    <a:pt x="109" y="44"/>
                  </a:cubicBezTo>
                  <a:cubicBezTo>
                    <a:pt x="108" y="43"/>
                    <a:pt x="108" y="42"/>
                    <a:pt x="107" y="41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9"/>
                    <a:pt x="105" y="39"/>
                    <a:pt x="104" y="38"/>
                  </a:cubicBezTo>
                  <a:cubicBezTo>
                    <a:pt x="104" y="37"/>
                    <a:pt x="103" y="36"/>
                    <a:pt x="102" y="35"/>
                  </a:cubicBezTo>
                  <a:cubicBezTo>
                    <a:pt x="98" y="30"/>
                    <a:pt x="93" y="28"/>
                    <a:pt x="87" y="28"/>
                  </a:cubicBezTo>
                  <a:cubicBezTo>
                    <a:pt x="85" y="28"/>
                    <a:pt x="83" y="28"/>
                    <a:pt x="81" y="28"/>
                  </a:cubicBezTo>
                  <a:cubicBezTo>
                    <a:pt x="75" y="30"/>
                    <a:pt x="70" y="33"/>
                    <a:pt x="66" y="36"/>
                  </a:cubicBezTo>
                  <a:cubicBezTo>
                    <a:pt x="51" y="45"/>
                    <a:pt x="39" y="58"/>
                    <a:pt x="31" y="74"/>
                  </a:cubicBezTo>
                  <a:cubicBezTo>
                    <a:pt x="30" y="76"/>
                    <a:pt x="29" y="78"/>
                    <a:pt x="29" y="81"/>
                  </a:cubicBezTo>
                  <a:cubicBezTo>
                    <a:pt x="27" y="88"/>
                    <a:pt x="29" y="95"/>
                    <a:pt x="35" y="100"/>
                  </a:cubicBezTo>
                  <a:cubicBezTo>
                    <a:pt x="36" y="101"/>
                    <a:pt x="38" y="102"/>
                    <a:pt x="39" y="103"/>
                  </a:cubicBezTo>
                  <a:cubicBezTo>
                    <a:pt x="40" y="104"/>
                    <a:pt x="40" y="104"/>
                    <a:pt x="41" y="105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3" y="106"/>
                    <a:pt x="44" y="107"/>
                    <a:pt x="45" y="107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108"/>
                    <a:pt x="45" y="108"/>
                    <a:pt x="45" y="109"/>
                  </a:cubicBezTo>
                  <a:cubicBezTo>
                    <a:pt x="29" y="132"/>
                    <a:pt x="29" y="132"/>
                    <a:pt x="29" y="132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8" y="134"/>
                    <a:pt x="28" y="135"/>
                    <a:pt x="27" y="135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1" y="135"/>
                    <a:pt x="16" y="133"/>
                    <a:pt x="12" y="129"/>
                  </a:cubicBezTo>
                  <a:cubicBezTo>
                    <a:pt x="11" y="128"/>
                    <a:pt x="10" y="128"/>
                    <a:pt x="10" y="128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9" y="121"/>
                    <a:pt x="8" y="118"/>
                    <a:pt x="8" y="114"/>
                  </a:cubicBezTo>
                  <a:cubicBezTo>
                    <a:pt x="8" y="99"/>
                    <a:pt x="12" y="85"/>
                    <a:pt x="20" y="70"/>
                  </a:cubicBezTo>
                  <a:cubicBezTo>
                    <a:pt x="31" y="51"/>
                    <a:pt x="45" y="36"/>
                    <a:pt x="64" y="24"/>
                  </a:cubicBezTo>
                  <a:cubicBezTo>
                    <a:pt x="76" y="16"/>
                    <a:pt x="89" y="11"/>
                    <a:pt x="102" y="9"/>
                  </a:cubicBezTo>
                  <a:cubicBezTo>
                    <a:pt x="103" y="9"/>
                    <a:pt x="105" y="8"/>
                    <a:pt x="107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7" y="9"/>
                    <a:pt x="128" y="10"/>
                    <a:pt x="128" y="10"/>
                  </a:cubicBezTo>
                  <a:cubicBezTo>
                    <a:pt x="130" y="12"/>
                    <a:pt x="131" y="14"/>
                    <a:pt x="132" y="16"/>
                  </a:cubicBezTo>
                  <a:cubicBezTo>
                    <a:pt x="134" y="19"/>
                    <a:pt x="135" y="22"/>
                    <a:pt x="136" y="26"/>
                  </a:cubicBezTo>
                  <a:lnTo>
                    <a:pt x="136" y="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73" name="Google Shape;373;p7"/>
          <p:cNvSpPr/>
          <p:nvPr/>
        </p:nvSpPr>
        <p:spPr>
          <a:xfrm>
            <a:off x="4879150" y="519066"/>
            <a:ext cx="283610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Missing Values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Cleaning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7"/>
          <p:cNvCxnSpPr/>
          <p:nvPr/>
        </p:nvCxnSpPr>
        <p:spPr>
          <a:xfrm>
            <a:off x="6096000" y="1377913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p83"/>
          <p:cNvCxnSpPr/>
          <p:nvPr/>
        </p:nvCxnSpPr>
        <p:spPr>
          <a:xfrm>
            <a:off x="4995333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0" name="Google Shape;380;p83"/>
          <p:cNvSpPr/>
          <p:nvPr/>
        </p:nvSpPr>
        <p:spPr>
          <a:xfrm>
            <a:off x="4927600" y="803574"/>
            <a:ext cx="135466" cy="13546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endParaRPr sz="32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1" name="Google Shape;381;p83"/>
          <p:cNvSpPr/>
          <p:nvPr/>
        </p:nvSpPr>
        <p:spPr>
          <a:xfrm>
            <a:off x="4927600" y="4962855"/>
            <a:ext cx="135466" cy="13546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2" name="Google Shape;382;p83"/>
          <p:cNvSpPr/>
          <p:nvPr/>
        </p:nvSpPr>
        <p:spPr>
          <a:xfrm>
            <a:off x="4192557" y="734229"/>
            <a:ext cx="7011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Twentieth Century"/>
              <a:buNone/>
            </a:pPr>
            <a:r>
              <a:rPr lang="zh-CN" sz="1400" b="1" i="0" u="none" strike="noStrike" cap="none" dirty="0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200</a:t>
            </a:r>
            <a:r>
              <a:rPr lang="en-US" altLang="zh-CN" sz="1400" b="1" i="0" u="none" strike="noStrike" cap="none" dirty="0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 sz="1400" b="0" i="0" u="none" strike="noStrike" cap="none" dirty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3" name="Google Shape;383;p83"/>
          <p:cNvSpPr/>
          <p:nvPr/>
        </p:nvSpPr>
        <p:spPr>
          <a:xfrm>
            <a:off x="4250612" y="4897317"/>
            <a:ext cx="7447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Twentieth Century"/>
              <a:buNone/>
            </a:pPr>
            <a:r>
              <a:rPr lang="zh-CN" sz="1400" b="1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2019</a:t>
            </a:r>
            <a:endParaRPr sz="14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4" name="Google Shape;384;p83"/>
          <p:cNvSpPr/>
          <p:nvPr/>
        </p:nvSpPr>
        <p:spPr>
          <a:xfrm>
            <a:off x="979807" y="3626126"/>
            <a:ext cx="2476412" cy="93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Measured by the number of comments made by customers.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5" name="Google Shape;385;p83"/>
          <p:cNvSpPr/>
          <p:nvPr/>
        </p:nvSpPr>
        <p:spPr>
          <a:xfrm>
            <a:off x="960727" y="1869559"/>
            <a:ext cx="281117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Popularity of Airbnb Across Years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83"/>
          <p:cNvSpPr/>
          <p:nvPr/>
        </p:nvSpPr>
        <p:spPr>
          <a:xfrm>
            <a:off x="1056153" y="4525168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7" name="Google Shape;38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5792" y="89470"/>
            <a:ext cx="5027369" cy="311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5793" y="3375274"/>
            <a:ext cx="5027368" cy="31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51922" y="635619"/>
            <a:ext cx="2095500" cy="570642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95" name="Google Shape;395;p84"/>
          <p:cNvSpPr/>
          <p:nvPr/>
        </p:nvSpPr>
        <p:spPr>
          <a:xfrm>
            <a:off x="5067299" y="-549167"/>
            <a:ext cx="478540" cy="41253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6" name="Google Shape;396;p84"/>
          <p:cNvSpPr/>
          <p:nvPr/>
        </p:nvSpPr>
        <p:spPr>
          <a:xfrm>
            <a:off x="2951918" y="645969"/>
            <a:ext cx="2095500" cy="5695196"/>
          </a:xfrm>
          <a:prstGeom prst="rect">
            <a:avLst/>
          </a:prstGeom>
          <a:solidFill>
            <a:srgbClr val="E06666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999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7" name="Google Shape;397;p84"/>
          <p:cNvSpPr txBox="1"/>
          <p:nvPr/>
        </p:nvSpPr>
        <p:spPr>
          <a:xfrm>
            <a:off x="3551583" y="1788116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p84"/>
          <p:cNvSpPr/>
          <p:nvPr/>
        </p:nvSpPr>
        <p:spPr>
          <a:xfrm>
            <a:off x="4405556" y="1806141"/>
            <a:ext cx="480000" cy="520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9" name="Google Shape;399;p84"/>
          <p:cNvSpPr/>
          <p:nvPr/>
        </p:nvSpPr>
        <p:spPr>
          <a:xfrm>
            <a:off x="648740" y="3565650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0" name="Google Shape;400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3935" y="635618"/>
            <a:ext cx="5654036" cy="57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4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&amp; # of Listings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5"/>
          <p:cNvSpPr/>
          <p:nvPr/>
        </p:nvSpPr>
        <p:spPr>
          <a:xfrm>
            <a:off x="5067299" y="-549167"/>
            <a:ext cx="478540" cy="41253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0" name="Google Shape;410;p85"/>
          <p:cNvSpPr/>
          <p:nvPr/>
        </p:nvSpPr>
        <p:spPr>
          <a:xfrm>
            <a:off x="648740" y="3565650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1" name="Google Shape;411;p85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&amp; # of Listings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8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50066" y="635619"/>
            <a:ext cx="2093976" cy="569671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13" name="Google Shape;413;p85"/>
          <p:cNvSpPr/>
          <p:nvPr/>
        </p:nvSpPr>
        <p:spPr>
          <a:xfrm>
            <a:off x="2950067" y="635579"/>
            <a:ext cx="2093976" cy="5696712"/>
          </a:xfrm>
          <a:prstGeom prst="rect">
            <a:avLst/>
          </a:prstGeom>
          <a:solidFill>
            <a:srgbClr val="262626">
              <a:alpha val="4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16" name="Google Shape;416;p85"/>
          <p:cNvPicPr preferRelativeResize="0"/>
          <p:nvPr/>
        </p:nvPicPr>
        <p:blipFill rotWithShape="1">
          <a:blip r:embed="rId4">
            <a:alphaModFix/>
          </a:blip>
          <a:srcRect r="46339"/>
          <a:stretch/>
        </p:blipFill>
        <p:spPr>
          <a:xfrm>
            <a:off x="5259261" y="94458"/>
            <a:ext cx="4878654" cy="490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85"/>
          <p:cNvPicPr preferRelativeResize="0"/>
          <p:nvPr/>
        </p:nvPicPr>
        <p:blipFill rotWithShape="1">
          <a:blip r:embed="rId5">
            <a:alphaModFix/>
          </a:blip>
          <a:srcRect l="2983" t="18301" r="34620" b="21192"/>
          <a:stretch/>
        </p:blipFill>
        <p:spPr>
          <a:xfrm>
            <a:off x="5213805" y="3738285"/>
            <a:ext cx="2564296" cy="276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5"/>
          <p:cNvPicPr preferRelativeResize="0"/>
          <p:nvPr/>
        </p:nvPicPr>
        <p:blipFill rotWithShape="1">
          <a:blip r:embed="rId6">
            <a:alphaModFix/>
          </a:blip>
          <a:srcRect t="46745" r="9853"/>
          <a:stretch/>
        </p:blipFill>
        <p:spPr>
          <a:xfrm>
            <a:off x="7475589" y="3902765"/>
            <a:ext cx="1516015" cy="237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65736" y="4000984"/>
            <a:ext cx="1681718" cy="237916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97;p84">
            <a:extLst>
              <a:ext uri="{FF2B5EF4-FFF2-40B4-BE49-F238E27FC236}">
                <a16:creationId xmlns:a16="http://schemas.microsoft.com/office/drawing/2014/main" id="{8EB66DFA-D318-4D25-B1FC-FF66419E69B4}"/>
              </a:ext>
            </a:extLst>
          </p:cNvPr>
          <p:cNvSpPr txBox="1"/>
          <p:nvPr/>
        </p:nvSpPr>
        <p:spPr>
          <a:xfrm>
            <a:off x="3551583" y="1788116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n-US" altLang="zh-CN" sz="2667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398;p84">
            <a:extLst>
              <a:ext uri="{FF2B5EF4-FFF2-40B4-BE49-F238E27FC236}">
                <a16:creationId xmlns:a16="http://schemas.microsoft.com/office/drawing/2014/main" id="{E6C88451-0FF7-4462-9078-A8C63DE19B6E}"/>
              </a:ext>
            </a:extLst>
          </p:cNvPr>
          <p:cNvSpPr/>
          <p:nvPr/>
        </p:nvSpPr>
        <p:spPr>
          <a:xfrm>
            <a:off x="4405556" y="1806141"/>
            <a:ext cx="480000" cy="520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1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1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7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Trends over the Weeks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87"/>
          <p:cNvSpPr/>
          <p:nvPr/>
        </p:nvSpPr>
        <p:spPr>
          <a:xfrm>
            <a:off x="615610" y="3870449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4" name="Google Shape;434;p87"/>
          <p:cNvSpPr txBox="1"/>
          <p:nvPr/>
        </p:nvSpPr>
        <p:spPr>
          <a:xfrm>
            <a:off x="238542" y="3080319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5" name="Google Shape;43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2638" y="784945"/>
            <a:ext cx="8494438" cy="520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6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Trends over the Weeks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6"/>
          <p:cNvSpPr/>
          <p:nvPr/>
        </p:nvSpPr>
        <p:spPr>
          <a:xfrm>
            <a:off x="615610" y="3870449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6" name="Google Shape;426;p86"/>
          <p:cNvPicPr preferRelativeResize="0"/>
          <p:nvPr/>
        </p:nvPicPr>
        <p:blipFill rotWithShape="1">
          <a:blip r:embed="rId3">
            <a:alphaModFix/>
          </a:blip>
          <a:srcRect t="551"/>
          <a:stretch/>
        </p:blipFill>
        <p:spPr>
          <a:xfrm>
            <a:off x="3405865" y="841513"/>
            <a:ext cx="8408499" cy="52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86"/>
          <p:cNvSpPr txBox="1"/>
          <p:nvPr/>
        </p:nvSpPr>
        <p:spPr>
          <a:xfrm>
            <a:off x="212038" y="3080319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9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Trends over Seasons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9"/>
          <p:cNvSpPr/>
          <p:nvPr/>
        </p:nvSpPr>
        <p:spPr>
          <a:xfrm>
            <a:off x="615610" y="3870449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0" name="Google Shape;450;p89"/>
          <p:cNvSpPr txBox="1"/>
          <p:nvPr/>
        </p:nvSpPr>
        <p:spPr>
          <a:xfrm>
            <a:off x="212038" y="3080319"/>
            <a:ext cx="1490866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51" name="Google Shape;451;p89"/>
          <p:cNvPicPr preferRelativeResize="0"/>
          <p:nvPr/>
        </p:nvPicPr>
        <p:blipFill rotWithShape="1">
          <a:blip r:embed="rId3">
            <a:alphaModFix/>
          </a:blip>
          <a:srcRect t="1332"/>
          <a:stretch/>
        </p:blipFill>
        <p:spPr>
          <a:xfrm>
            <a:off x="3145536" y="675861"/>
            <a:ext cx="8686800" cy="536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8"/>
          <p:cNvSpPr/>
          <p:nvPr/>
        </p:nvSpPr>
        <p:spPr>
          <a:xfrm>
            <a:off x="530036" y="1968952"/>
            <a:ext cx="28111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 Trends over Seasons</a:t>
            </a:r>
            <a:endParaRPr sz="28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8"/>
          <p:cNvSpPr/>
          <p:nvPr/>
        </p:nvSpPr>
        <p:spPr>
          <a:xfrm>
            <a:off x="615610" y="3870449"/>
            <a:ext cx="1190727" cy="17263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2" name="Google Shape;442;p88"/>
          <p:cNvSpPr txBox="1"/>
          <p:nvPr/>
        </p:nvSpPr>
        <p:spPr>
          <a:xfrm>
            <a:off x="212038" y="3080319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3" name="Google Shape;44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1666" y="602677"/>
            <a:ext cx="8685486" cy="537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"/>
          <p:cNvSpPr/>
          <p:nvPr/>
        </p:nvSpPr>
        <p:spPr>
          <a:xfrm>
            <a:off x="633976" y="5203776"/>
            <a:ext cx="238337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Study Problems &amp;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Methods</a:t>
            </a:r>
            <a:endParaRPr sz="1600" b="1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4" name="Google Shape;174;p2"/>
          <p:cNvGrpSpPr/>
          <p:nvPr/>
        </p:nvGrpSpPr>
        <p:grpSpPr>
          <a:xfrm>
            <a:off x="4275314" y="4186335"/>
            <a:ext cx="794480" cy="794480"/>
            <a:chOff x="4275314" y="4186335"/>
            <a:chExt cx="794480" cy="794480"/>
          </a:xfrm>
        </p:grpSpPr>
        <p:sp>
          <p:nvSpPr>
            <p:cNvPr id="175" name="Google Shape;175;p2"/>
            <p:cNvSpPr/>
            <p:nvPr/>
          </p:nvSpPr>
          <p:spPr>
            <a:xfrm>
              <a:off x="4275314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76" name="Google Shape;176;p2"/>
            <p:cNvGrpSpPr/>
            <p:nvPr/>
          </p:nvGrpSpPr>
          <p:grpSpPr>
            <a:xfrm>
              <a:off x="4549259" y="4418995"/>
              <a:ext cx="246590" cy="329160"/>
              <a:chOff x="1675136" y="4046167"/>
              <a:chExt cx="289869" cy="386932"/>
            </a:xfrm>
          </p:grpSpPr>
          <p:sp>
            <p:nvSpPr>
              <p:cNvPr id="177" name="Google Shape;177;p2"/>
              <p:cNvSpPr/>
              <p:nvPr/>
            </p:nvSpPr>
            <p:spPr>
              <a:xfrm>
                <a:off x="1747108" y="4118799"/>
                <a:ext cx="145265" cy="14526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1675136" y="4046167"/>
                <a:ext cx="289869" cy="38693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179" name="Google Shape;179;p2"/>
          <p:cNvGrpSpPr/>
          <p:nvPr/>
        </p:nvGrpSpPr>
        <p:grpSpPr>
          <a:xfrm>
            <a:off x="9969099" y="4186335"/>
            <a:ext cx="794480" cy="794480"/>
            <a:chOff x="9969099" y="4186335"/>
            <a:chExt cx="794480" cy="794480"/>
          </a:xfrm>
        </p:grpSpPr>
        <p:sp>
          <p:nvSpPr>
            <p:cNvPr id="180" name="Google Shape;180;p2"/>
            <p:cNvSpPr/>
            <p:nvPr/>
          </p:nvSpPr>
          <p:spPr>
            <a:xfrm>
              <a:off x="9969099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81" name="Google Shape;181;p2"/>
            <p:cNvGrpSpPr/>
            <p:nvPr/>
          </p:nvGrpSpPr>
          <p:grpSpPr>
            <a:xfrm>
              <a:off x="10202040" y="4419276"/>
              <a:ext cx="328598" cy="328598"/>
              <a:chOff x="3945229" y="2500418"/>
              <a:chExt cx="386272" cy="386272"/>
            </a:xfrm>
          </p:grpSpPr>
          <p:sp>
            <p:nvSpPr>
              <p:cNvPr id="182" name="Google Shape;182;p2"/>
              <p:cNvSpPr/>
              <p:nvPr/>
            </p:nvSpPr>
            <p:spPr>
              <a:xfrm>
                <a:off x="3945229" y="2500418"/>
                <a:ext cx="386272" cy="3862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4101718" y="2560506"/>
                <a:ext cx="91120" cy="9046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184" name="Google Shape;184;p2"/>
          <p:cNvGrpSpPr/>
          <p:nvPr/>
        </p:nvGrpSpPr>
        <p:grpSpPr>
          <a:xfrm>
            <a:off x="7122207" y="4186335"/>
            <a:ext cx="794480" cy="794480"/>
            <a:chOff x="7122207" y="4186335"/>
            <a:chExt cx="794480" cy="794480"/>
          </a:xfrm>
        </p:grpSpPr>
        <p:sp>
          <p:nvSpPr>
            <p:cNvPr id="185" name="Google Shape;185;p2"/>
            <p:cNvSpPr/>
            <p:nvPr/>
          </p:nvSpPr>
          <p:spPr>
            <a:xfrm>
              <a:off x="7122207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86" name="Google Shape;186;p2"/>
            <p:cNvGrpSpPr/>
            <p:nvPr/>
          </p:nvGrpSpPr>
          <p:grpSpPr>
            <a:xfrm>
              <a:off x="7354867" y="4419276"/>
              <a:ext cx="329160" cy="328598"/>
              <a:chOff x="3172025" y="2500418"/>
              <a:chExt cx="386932" cy="386272"/>
            </a:xfrm>
          </p:grpSpPr>
          <p:sp>
            <p:nvSpPr>
              <p:cNvPr id="187" name="Google Shape;187;p2"/>
              <p:cNvSpPr/>
              <p:nvPr/>
            </p:nvSpPr>
            <p:spPr>
              <a:xfrm>
                <a:off x="3172025" y="2500418"/>
                <a:ext cx="386932" cy="3862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413692" y="2548620"/>
                <a:ext cx="96403" cy="964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33" extrusionOk="0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189" name="Google Shape;189;p2"/>
          <p:cNvGrpSpPr/>
          <p:nvPr/>
        </p:nvGrpSpPr>
        <p:grpSpPr>
          <a:xfrm>
            <a:off x="1428421" y="4186335"/>
            <a:ext cx="794480" cy="794480"/>
            <a:chOff x="1428421" y="4186335"/>
            <a:chExt cx="794480" cy="794480"/>
          </a:xfrm>
        </p:grpSpPr>
        <p:sp>
          <p:nvSpPr>
            <p:cNvPr id="190" name="Google Shape;190;p2"/>
            <p:cNvSpPr/>
            <p:nvPr/>
          </p:nvSpPr>
          <p:spPr>
            <a:xfrm>
              <a:off x="1428421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91" name="Google Shape;191;p2"/>
            <p:cNvGrpSpPr/>
            <p:nvPr/>
          </p:nvGrpSpPr>
          <p:grpSpPr>
            <a:xfrm>
              <a:off x="1681864" y="4419276"/>
              <a:ext cx="287594" cy="328598"/>
              <a:chOff x="1650708" y="2500418"/>
              <a:chExt cx="338071" cy="386272"/>
            </a:xfrm>
          </p:grpSpPr>
          <p:sp>
            <p:nvSpPr>
              <p:cNvPr id="192" name="Google Shape;192;p2"/>
              <p:cNvSpPr/>
              <p:nvPr/>
            </p:nvSpPr>
            <p:spPr>
              <a:xfrm>
                <a:off x="1650708" y="2500418"/>
                <a:ext cx="338071" cy="3862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723338" y="2656910"/>
                <a:ext cx="48201" cy="1815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795970" y="2656910"/>
                <a:ext cx="48201" cy="1815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867943" y="2656910"/>
                <a:ext cx="48201" cy="1815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endParaRPr sz="40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pic>
        <p:nvPicPr>
          <p:cNvPr id="196" name="Google Shape;196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54253" y="1209116"/>
            <a:ext cx="3188356" cy="2012997"/>
          </a:xfrm>
          <a:prstGeom prst="rect">
            <a:avLst/>
          </a:prstGeom>
          <a:solidFill>
            <a:srgbClr val="1D1D1D"/>
          </a:solidFill>
          <a:ln>
            <a:noFill/>
          </a:ln>
        </p:spPr>
      </p:pic>
      <p:sp>
        <p:nvSpPr>
          <p:cNvPr id="197" name="Google Shape;197;p2"/>
          <p:cNvSpPr txBox="1"/>
          <p:nvPr/>
        </p:nvSpPr>
        <p:spPr>
          <a:xfrm>
            <a:off x="5034386" y="1556530"/>
            <a:ext cx="218121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CONTENTS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3480869" y="5213475"/>
            <a:ext cx="238337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Description &amp;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</p:txBody>
      </p:sp>
      <p:sp>
        <p:nvSpPr>
          <p:cNvPr id="199" name="Google Shape;199;p2"/>
          <p:cNvSpPr/>
          <p:nvPr/>
        </p:nvSpPr>
        <p:spPr>
          <a:xfrm>
            <a:off x="6327761" y="5213475"/>
            <a:ext cx="238337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Pricing Modeling &amp;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Text Analysis</a:t>
            </a:r>
            <a:endParaRPr/>
          </a:p>
        </p:txBody>
      </p:sp>
      <p:sp>
        <p:nvSpPr>
          <p:cNvPr id="200" name="Google Shape;200;p2"/>
          <p:cNvSpPr/>
          <p:nvPr/>
        </p:nvSpPr>
        <p:spPr>
          <a:xfrm>
            <a:off x="9220994" y="5213475"/>
            <a:ext cx="238337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Results &amp;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1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 rot="5400000">
            <a:off x="1146793" y="2401855"/>
            <a:ext cx="5374766" cy="5235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75" y="2867025"/>
            <a:ext cx="5165549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"/>
          <p:cNvSpPr/>
          <p:nvPr/>
        </p:nvSpPr>
        <p:spPr>
          <a:xfrm>
            <a:off x="6888900" y="2401875"/>
            <a:ext cx="4664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zh-CN" sz="36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You! </a:t>
            </a:r>
            <a:endParaRPr sz="1600" b="0" i="0" u="none" strike="noStrike" cap="none" dirty="0">
              <a:solidFill>
                <a:srgbClr val="E06666"/>
              </a:solidFill>
              <a:sym typeface="Arial"/>
            </a:endParaRPr>
          </a:p>
        </p:txBody>
      </p:sp>
      <p:cxnSp>
        <p:nvCxnSpPr>
          <p:cNvPr id="166" name="Google Shape;166;p1"/>
          <p:cNvCxnSpPr/>
          <p:nvPr/>
        </p:nvCxnSpPr>
        <p:spPr>
          <a:xfrm>
            <a:off x="7002673" y="3137738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1"/>
          <p:cNvSpPr/>
          <p:nvPr/>
        </p:nvSpPr>
        <p:spPr>
          <a:xfrm>
            <a:off x="8115300" y="5296173"/>
            <a:ext cx="350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4, Cohort B, MSBA’20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Xiaohan Mei, Yuhong Lu, Ziyan Pei, 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Peng Yuan, Mengqing Zhang, Jiayuan Zou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8" name="Google Shape;16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" y="-938893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58526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8235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Study Problem &amp; Methods</a:t>
            </a:r>
            <a:endParaRPr sz="2000" b="1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12" name="Google Shape;212;p3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213" name="Google Shape;213;p3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01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12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"/>
          <p:cNvSpPr/>
          <p:nvPr/>
        </p:nvSpPr>
        <p:spPr>
          <a:xfrm>
            <a:off x="5988050" y="0"/>
            <a:ext cx="6203950" cy="6858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19" name="Google Shape;219;p4"/>
          <p:cNvGrpSpPr/>
          <p:nvPr/>
        </p:nvGrpSpPr>
        <p:grpSpPr>
          <a:xfrm>
            <a:off x="1255600" y="1095775"/>
            <a:ext cx="3690916" cy="4894208"/>
            <a:chOff x="7524995" y="1474604"/>
            <a:chExt cx="3690916" cy="4623333"/>
          </a:xfrm>
        </p:grpSpPr>
        <p:sp>
          <p:nvSpPr>
            <p:cNvPr id="220" name="Google Shape;220;p4"/>
            <p:cNvSpPr/>
            <p:nvPr/>
          </p:nvSpPr>
          <p:spPr>
            <a:xfrm>
              <a:off x="7524995" y="1474604"/>
              <a:ext cx="3690916" cy="4623333"/>
            </a:xfrm>
            <a:custGeom>
              <a:avLst/>
              <a:gdLst/>
              <a:ahLst/>
              <a:cxnLst/>
              <a:rect l="l" t="t" r="r" b="b"/>
              <a:pathLst>
                <a:path w="3548958" h="4037845" extrusionOk="0">
                  <a:moveTo>
                    <a:pt x="0" y="0"/>
                  </a:moveTo>
                  <a:lnTo>
                    <a:pt x="3548958" y="0"/>
                  </a:lnTo>
                  <a:lnTo>
                    <a:pt x="3548958" y="4037845"/>
                  </a:lnTo>
                  <a:lnTo>
                    <a:pt x="0" y="4037845"/>
                  </a:lnTo>
                  <a:lnTo>
                    <a:pt x="0" y="809863"/>
                  </a:lnTo>
                  <a:lnTo>
                    <a:pt x="203036" y="692102"/>
                  </a:lnTo>
                  <a:lnTo>
                    <a:pt x="0" y="57434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1" name="Google Shape;221;p4"/>
            <p:cNvGrpSpPr/>
            <p:nvPr/>
          </p:nvGrpSpPr>
          <p:grpSpPr>
            <a:xfrm>
              <a:off x="7938880" y="2342328"/>
              <a:ext cx="3076515" cy="3617170"/>
              <a:chOff x="7938880" y="2568662"/>
              <a:chExt cx="3076515" cy="3617170"/>
            </a:xfrm>
          </p:grpSpPr>
          <p:sp>
            <p:nvSpPr>
              <p:cNvPr id="222" name="Google Shape;222;p4"/>
              <p:cNvSpPr/>
              <p:nvPr/>
            </p:nvSpPr>
            <p:spPr>
              <a:xfrm>
                <a:off x="7938880" y="2568662"/>
                <a:ext cx="2302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Setting, and why it is Important</a:t>
                </a:r>
                <a:endParaRPr sz="12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223" name="Google Shape;223;p4"/>
              <p:cNvCxnSpPr/>
              <p:nvPr/>
            </p:nvCxnSpPr>
            <p:spPr>
              <a:xfrm>
                <a:off x="8025186" y="2923636"/>
                <a:ext cx="249382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24" name="Google Shape;224;p4"/>
              <p:cNvSpPr/>
              <p:nvPr/>
            </p:nvSpPr>
            <p:spPr>
              <a:xfrm>
                <a:off x="7945495" y="2923632"/>
                <a:ext cx="3069900" cy="3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457200" marR="0" lvl="0" indent="-32385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Comparison of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demand and supply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between Airbnb homestays in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Beijing and Boston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Establishing a supervised machine learning model of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housing price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Implementing unsupervised machine learning models to build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homeowners(hosts) </a:t>
                </a:r>
                <a:r>
                  <a:rPr lang="zh-CN" sz="150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and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customers(visitors) profiles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pic>
        <p:nvPicPr>
          <p:cNvPr id="225" name="Google Shape;225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364" r="28036"/>
          <a:stretch/>
        </p:blipFill>
        <p:spPr>
          <a:xfrm>
            <a:off x="5458825" y="1095875"/>
            <a:ext cx="5130600" cy="47070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26" name="Google Shape;226;p4"/>
          <p:cNvSpPr/>
          <p:nvPr/>
        </p:nvSpPr>
        <p:spPr>
          <a:xfrm>
            <a:off x="1663873" y="1517075"/>
            <a:ext cx="3005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Study</a:t>
            </a:r>
            <a:r>
              <a:rPr lang="zh-CN">
                <a:solidFill>
                  <a:schemeClr val="dk1"/>
                </a:solidFill>
              </a:rPr>
              <a:t> </a:t>
            </a:r>
            <a:r>
              <a:rPr lang="zh-CN"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Problem</a:t>
            </a:r>
            <a:endParaRPr sz="24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debb196a_1_13"/>
          <p:cNvSpPr/>
          <p:nvPr/>
        </p:nvSpPr>
        <p:spPr>
          <a:xfrm>
            <a:off x="5988050" y="0"/>
            <a:ext cx="6204000" cy="6858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32" name="Google Shape;232;g52debb196a_1_13"/>
          <p:cNvGrpSpPr/>
          <p:nvPr/>
        </p:nvGrpSpPr>
        <p:grpSpPr>
          <a:xfrm>
            <a:off x="5458459" y="1088567"/>
            <a:ext cx="5140339" cy="4707724"/>
            <a:chOff x="7525007" y="1474600"/>
            <a:chExt cx="3690916" cy="4492103"/>
          </a:xfrm>
        </p:grpSpPr>
        <p:sp>
          <p:nvSpPr>
            <p:cNvPr id="233" name="Google Shape;233;g52debb196a_1_13"/>
            <p:cNvSpPr/>
            <p:nvPr/>
          </p:nvSpPr>
          <p:spPr>
            <a:xfrm>
              <a:off x="7525007" y="1474600"/>
              <a:ext cx="3690916" cy="4492103"/>
            </a:xfrm>
            <a:custGeom>
              <a:avLst/>
              <a:gdLst/>
              <a:ahLst/>
              <a:cxnLst/>
              <a:rect l="l" t="t" r="r" b="b"/>
              <a:pathLst>
                <a:path w="3548958" h="4037845" extrusionOk="0">
                  <a:moveTo>
                    <a:pt x="0" y="0"/>
                  </a:moveTo>
                  <a:lnTo>
                    <a:pt x="3548958" y="0"/>
                  </a:lnTo>
                  <a:lnTo>
                    <a:pt x="3548958" y="4037845"/>
                  </a:lnTo>
                  <a:lnTo>
                    <a:pt x="0" y="4037845"/>
                  </a:lnTo>
                  <a:lnTo>
                    <a:pt x="0" y="809863"/>
                  </a:lnTo>
                  <a:lnTo>
                    <a:pt x="203036" y="692102"/>
                  </a:lnTo>
                  <a:lnTo>
                    <a:pt x="0" y="57434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34" name="Google Shape;234;g52debb196a_1_13"/>
            <p:cNvGrpSpPr/>
            <p:nvPr/>
          </p:nvGrpSpPr>
          <p:grpSpPr>
            <a:xfrm>
              <a:off x="7945497" y="1810650"/>
              <a:ext cx="3068400" cy="4028549"/>
              <a:chOff x="7945497" y="2036984"/>
              <a:chExt cx="3068400" cy="4028549"/>
            </a:xfrm>
          </p:grpSpPr>
          <p:grpSp>
            <p:nvGrpSpPr>
              <p:cNvPr id="235" name="Google Shape;235;g52debb196a_1_13"/>
              <p:cNvGrpSpPr/>
              <p:nvPr/>
            </p:nvGrpSpPr>
            <p:grpSpPr>
              <a:xfrm>
                <a:off x="7945506" y="2036984"/>
                <a:ext cx="2576100" cy="642025"/>
                <a:chOff x="7760294" y="1753345"/>
                <a:chExt cx="2576100" cy="642025"/>
              </a:xfrm>
            </p:grpSpPr>
            <p:sp>
              <p:nvSpPr>
                <p:cNvPr id="236" name="Google Shape;236;g52debb196a_1_13"/>
                <p:cNvSpPr/>
                <p:nvPr/>
              </p:nvSpPr>
              <p:spPr>
                <a:xfrm>
                  <a:off x="7760294" y="1753345"/>
                  <a:ext cx="2576100" cy="502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just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lang="zh-CN" sz="2400" b="0" i="0" u="none" strike="noStrike" cap="none">
                      <a:solidFill>
                        <a:srgbClr val="FFFFFF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Hope to Get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g52debb196a_1_13"/>
                <p:cNvSpPr/>
                <p:nvPr/>
              </p:nvSpPr>
              <p:spPr>
                <a:xfrm>
                  <a:off x="7789148" y="2179970"/>
                  <a:ext cx="23028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zh-CN" sz="1200" b="0" i="0" u="none" strike="noStrike" cap="none">
                      <a:solidFill>
                        <a:schemeClr val="lt1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Setting, and why it is Important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  <p:cxnSp>
            <p:nvCxnSpPr>
              <p:cNvPr id="238" name="Google Shape;238;g52debb196a_1_13"/>
              <p:cNvCxnSpPr/>
              <p:nvPr/>
            </p:nvCxnSpPr>
            <p:spPr>
              <a:xfrm>
                <a:off x="8025186" y="2923636"/>
                <a:ext cx="249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39" name="Google Shape;239;g52debb196a_1_13"/>
              <p:cNvSpPr/>
              <p:nvPr/>
            </p:nvSpPr>
            <p:spPr>
              <a:xfrm>
                <a:off x="7945497" y="2923633"/>
                <a:ext cx="3068400" cy="31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32385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External differences in the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marketplaces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between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China </a:t>
                </a:r>
                <a:r>
                  <a:rPr lang="en-US" altLang="zh-CN" sz="150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&amp;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the United States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Reference opinions for homestay hosts in the pricing area</a:t>
                </a:r>
                <a:endParaRPr sz="1500" b="0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Relevant factors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that affect the preferences of </a:t>
                </a: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consumers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in China and the United States</a:t>
                </a:r>
                <a:endParaRPr sz="1500" b="0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Twentieth Century"/>
                  <a:buChar char="❏"/>
                </a:pPr>
                <a:r>
                  <a:rPr lang="zh-CN" sz="1500" b="1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Comparative analysis</a:t>
                </a:r>
                <a:r>
                  <a:rPr lang="zh-CN" sz="1500" b="0" i="0" u="none" strike="noStrike" cap="none" dirty="0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of the competitor of Airbnb (booking.com)</a:t>
                </a:r>
                <a:endParaRPr sz="1500" b="1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pic>
        <p:nvPicPr>
          <p:cNvPr id="240" name="Google Shape;240;g52debb196a_1_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874" r="20010"/>
          <a:stretch/>
        </p:blipFill>
        <p:spPr>
          <a:xfrm>
            <a:off x="457200" y="1095317"/>
            <a:ext cx="4585400" cy="47076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2debb196a_2_1"/>
          <p:cNvSpPr/>
          <p:nvPr/>
        </p:nvSpPr>
        <p:spPr>
          <a:xfrm>
            <a:off x="3724273" y="0"/>
            <a:ext cx="4233900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" name="Google Shape;247;g52debb196a_2_1"/>
          <p:cNvSpPr/>
          <p:nvPr/>
        </p:nvSpPr>
        <p:spPr>
          <a:xfrm>
            <a:off x="7958137" y="3415748"/>
            <a:ext cx="4233900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" name="Google Shape;248;g52debb196a_2_1"/>
          <p:cNvSpPr/>
          <p:nvPr/>
        </p:nvSpPr>
        <p:spPr>
          <a:xfrm>
            <a:off x="787400" y="2761025"/>
            <a:ext cx="19050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Why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 Boston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52debb196a_2_1"/>
          <p:cNvSpPr/>
          <p:nvPr/>
        </p:nvSpPr>
        <p:spPr>
          <a:xfrm>
            <a:off x="893419" y="4439219"/>
            <a:ext cx="1011600" cy="24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50" name="Google Shape;250;g52debb196a_2_1"/>
          <p:cNvGrpSpPr/>
          <p:nvPr/>
        </p:nvGrpSpPr>
        <p:grpSpPr>
          <a:xfrm>
            <a:off x="5304025" y="367390"/>
            <a:ext cx="1074300" cy="1116611"/>
            <a:chOff x="5304025" y="367390"/>
            <a:chExt cx="1074300" cy="1116611"/>
          </a:xfrm>
        </p:grpSpPr>
        <p:sp>
          <p:nvSpPr>
            <p:cNvPr id="251" name="Google Shape;251;g52debb196a_2_1"/>
            <p:cNvSpPr/>
            <p:nvPr/>
          </p:nvSpPr>
          <p:spPr>
            <a:xfrm>
              <a:off x="5304025" y="849852"/>
              <a:ext cx="1074300" cy="63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Beijing</a:t>
              </a:r>
              <a:endParaRPr sz="2400" b="1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52" name="Google Shape;252;g52debb196a_2_1"/>
            <p:cNvSpPr/>
            <p:nvPr/>
          </p:nvSpPr>
          <p:spPr>
            <a:xfrm>
              <a:off x="5723712" y="367390"/>
              <a:ext cx="235035" cy="222412"/>
            </a:xfrm>
            <a:custGeom>
              <a:avLst/>
              <a:gdLst/>
              <a:ahLst/>
              <a:cxnLst/>
              <a:rect l="l" t="t" r="r" b="b"/>
              <a:pathLst>
                <a:path w="5173" h="4903" extrusionOk="0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53" name="Google Shape;253;g52debb196a_2_1"/>
          <p:cNvGrpSpPr/>
          <p:nvPr/>
        </p:nvGrpSpPr>
        <p:grpSpPr>
          <a:xfrm>
            <a:off x="8306575" y="3800290"/>
            <a:ext cx="3537000" cy="2686414"/>
            <a:chOff x="4100025" y="367390"/>
            <a:chExt cx="3537000" cy="2686414"/>
          </a:xfrm>
        </p:grpSpPr>
        <p:grpSp>
          <p:nvGrpSpPr>
            <p:cNvPr id="254" name="Google Shape;254;g52debb196a_2_1"/>
            <p:cNvGrpSpPr/>
            <p:nvPr/>
          </p:nvGrpSpPr>
          <p:grpSpPr>
            <a:xfrm>
              <a:off x="4100025" y="849852"/>
              <a:ext cx="3537000" cy="2203952"/>
              <a:chOff x="4100025" y="449720"/>
              <a:chExt cx="3537000" cy="1947643"/>
            </a:xfrm>
          </p:grpSpPr>
          <p:sp>
            <p:nvSpPr>
              <p:cNvPr id="255" name="Google Shape;255;g52debb196a_2_1"/>
              <p:cNvSpPr/>
              <p:nvPr/>
            </p:nvSpPr>
            <p:spPr>
              <a:xfrm>
                <a:off x="5304025" y="449720"/>
                <a:ext cx="1074300" cy="5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zh-CN" sz="2400" b="1" i="0" u="none" strike="noStrike" cap="none">
                    <a:solidFill>
                      <a:srgbClr val="E0666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Boston</a:t>
                </a:r>
                <a:endParaRPr sz="2400" b="1" i="0" u="none" strike="noStrike" cap="none">
                  <a:solidFill>
                    <a:srgbClr val="E066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56" name="Google Shape;256;g52debb196a_2_1"/>
              <p:cNvSpPr/>
              <p:nvPr/>
            </p:nvSpPr>
            <p:spPr>
              <a:xfrm>
                <a:off x="4100025" y="978063"/>
                <a:ext cx="3537000" cy="14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Where the group members studying &amp;  living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North</a:t>
                </a:r>
                <a:r>
                  <a:rPr lang="en-US" alt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eastern</a:t>
                </a: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of the U.S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Snow in winter, hot in summer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Lots of universities and liberal arts college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(busy around graduation season)</a:t>
                </a: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257" name="Google Shape;257;g52debb196a_2_1"/>
            <p:cNvSpPr/>
            <p:nvPr/>
          </p:nvSpPr>
          <p:spPr>
            <a:xfrm>
              <a:off x="5723712" y="367390"/>
              <a:ext cx="235035" cy="222412"/>
            </a:xfrm>
            <a:custGeom>
              <a:avLst/>
              <a:gdLst/>
              <a:ahLst/>
              <a:cxnLst/>
              <a:rect l="l" t="t" r="r" b="b"/>
              <a:pathLst>
                <a:path w="5173" h="4903" extrusionOk="0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58" name="Google Shape;258;g52debb196a_2_1" descr="A close up of a building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221" r="15221"/>
          <a:stretch/>
        </p:blipFill>
        <p:spPr>
          <a:xfrm>
            <a:off x="7953026" y="-3"/>
            <a:ext cx="4238974" cy="3429001"/>
          </a:xfrm>
          <a:prstGeom prst="rect">
            <a:avLst/>
          </a:prstGeom>
          <a:solidFill>
            <a:srgbClr val="242527"/>
          </a:solidFill>
          <a:ln>
            <a:noFill/>
          </a:ln>
        </p:spPr>
      </p:pic>
      <p:pic>
        <p:nvPicPr>
          <p:cNvPr id="259" name="Google Shape;259;g52debb196a_2_1" descr="A large body of water with a city in the background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0369" b="20368"/>
          <a:stretch/>
        </p:blipFill>
        <p:spPr>
          <a:xfrm>
            <a:off x="3724274" y="3428999"/>
            <a:ext cx="4233861" cy="3429000"/>
          </a:xfrm>
          <a:prstGeom prst="rect">
            <a:avLst/>
          </a:prstGeom>
          <a:solidFill>
            <a:srgbClr val="242527"/>
          </a:solidFill>
          <a:ln>
            <a:noFill/>
          </a:ln>
        </p:spPr>
      </p:pic>
      <p:sp>
        <p:nvSpPr>
          <p:cNvPr id="260" name="Google Shape;260;g52debb196a_2_1"/>
          <p:cNvSpPr/>
          <p:nvPr/>
        </p:nvSpPr>
        <p:spPr>
          <a:xfrm>
            <a:off x="2793175" y="1529625"/>
            <a:ext cx="6096000" cy="192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Capital of China</a:t>
            </a:r>
            <a:endParaRPr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North</a:t>
            </a:r>
            <a:r>
              <a:rPr lang="en-US" altLang="zh-CN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eastern</a:t>
            </a: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of China</a:t>
            </a:r>
            <a:endParaRPr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Snow in winter, hot in summer</a:t>
            </a:r>
            <a:endParaRPr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Dense academic atmosphere</a:t>
            </a:r>
            <a:endParaRPr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(busy around graduation season)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1"/>
          <p:cNvSpPr/>
          <p:nvPr/>
        </p:nvSpPr>
        <p:spPr>
          <a:xfrm>
            <a:off x="8433280" y="2692549"/>
            <a:ext cx="697286" cy="697286"/>
          </a:xfrm>
          <a:prstGeom prst="diamond">
            <a:avLst/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6" name="Google Shape;266;p81"/>
          <p:cNvSpPr/>
          <p:nvPr/>
        </p:nvSpPr>
        <p:spPr>
          <a:xfrm>
            <a:off x="2708284" y="2528431"/>
            <a:ext cx="697286" cy="697286"/>
          </a:xfrm>
          <a:prstGeom prst="diamond">
            <a:avLst/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67" name="Google Shape;267;p81"/>
          <p:cNvGrpSpPr/>
          <p:nvPr/>
        </p:nvGrpSpPr>
        <p:grpSpPr>
          <a:xfrm>
            <a:off x="1059086" y="3359079"/>
            <a:ext cx="2100201" cy="1179632"/>
            <a:chOff x="1059086" y="3359079"/>
            <a:chExt cx="2100201" cy="1179632"/>
          </a:xfrm>
        </p:grpSpPr>
        <p:sp>
          <p:nvSpPr>
            <p:cNvPr id="268" name="Google Shape;268;p81"/>
            <p:cNvSpPr txBox="1"/>
            <p:nvPr/>
          </p:nvSpPr>
          <p:spPr>
            <a:xfrm>
              <a:off x="1595961" y="3359079"/>
              <a:ext cx="1474627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1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UML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81"/>
            <p:cNvSpPr/>
            <p:nvPr/>
          </p:nvSpPr>
          <p:spPr>
            <a:xfrm>
              <a:off x="1059086" y="3670821"/>
              <a:ext cx="2100201" cy="867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Text Analysis</a:t>
              </a:r>
              <a:r>
                <a:rPr lang="en-US" altLang="zh-CN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to Comments &amp; House Descriptions</a:t>
              </a:r>
              <a:r>
                <a:rPr lang="zh-CN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70" name="Google Shape;270;p81"/>
          <p:cNvSpPr/>
          <p:nvPr/>
        </p:nvSpPr>
        <p:spPr>
          <a:xfrm>
            <a:off x="3721288" y="4757865"/>
            <a:ext cx="4631772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Linear Regression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Lasso &amp; Ridge Regression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Regression Tree </a:t>
            </a:r>
            <a:r>
              <a:rPr lang="en-US" altLang="zh-CN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&amp; </a:t>
            </a: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Random Forest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Boosting Model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71" name="Google Shape;271;p81"/>
          <p:cNvGrpSpPr/>
          <p:nvPr/>
        </p:nvGrpSpPr>
        <p:grpSpPr>
          <a:xfrm>
            <a:off x="8985122" y="3423994"/>
            <a:ext cx="2082742" cy="929142"/>
            <a:chOff x="8985122" y="3423994"/>
            <a:chExt cx="2082742" cy="929142"/>
          </a:xfrm>
        </p:grpSpPr>
        <p:sp>
          <p:nvSpPr>
            <p:cNvPr id="272" name="Google Shape;272;p81"/>
            <p:cNvSpPr txBox="1"/>
            <p:nvPr/>
          </p:nvSpPr>
          <p:spPr>
            <a:xfrm>
              <a:off x="8986774" y="3423994"/>
              <a:ext cx="157577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Web Crawler</a:t>
              </a:r>
              <a:endPara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81"/>
            <p:cNvSpPr/>
            <p:nvPr/>
          </p:nvSpPr>
          <p:spPr>
            <a:xfrm>
              <a:off x="8985122" y="3743779"/>
              <a:ext cx="2082742" cy="609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0" i="0" u="none" strike="noStrike" cap="none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Compare Airbnb with other pla6forms</a:t>
              </a:r>
              <a:endParaRPr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74" name="Google Shape;274;p81"/>
          <p:cNvGrpSpPr/>
          <p:nvPr/>
        </p:nvGrpSpPr>
        <p:grpSpPr>
          <a:xfrm>
            <a:off x="6710374" y="1979051"/>
            <a:ext cx="2111829" cy="2111829"/>
            <a:chOff x="6710374" y="1979051"/>
            <a:chExt cx="2111829" cy="2111829"/>
          </a:xfrm>
        </p:grpSpPr>
        <p:sp>
          <p:nvSpPr>
            <p:cNvPr id="275" name="Google Shape;275;p81"/>
            <p:cNvSpPr/>
            <p:nvPr/>
          </p:nvSpPr>
          <p:spPr>
            <a:xfrm>
              <a:off x="6710374" y="1979051"/>
              <a:ext cx="2111829" cy="2111829"/>
            </a:xfrm>
            <a:prstGeom prst="diamond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76" name="Google Shape;276;p81"/>
            <p:cNvGrpSpPr/>
            <p:nvPr/>
          </p:nvGrpSpPr>
          <p:grpSpPr>
            <a:xfrm>
              <a:off x="7608607" y="2850783"/>
              <a:ext cx="315361" cy="315362"/>
              <a:chOff x="874269" y="4002940"/>
              <a:chExt cx="315361" cy="315362"/>
            </a:xfrm>
          </p:grpSpPr>
          <p:sp>
            <p:nvSpPr>
              <p:cNvPr id="277" name="Google Shape;277;p81"/>
              <p:cNvSpPr/>
              <p:nvPr/>
            </p:nvSpPr>
            <p:spPr>
              <a:xfrm>
                <a:off x="874269" y="4002940"/>
                <a:ext cx="315361" cy="31536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8" extrusionOk="0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78" name="Google Shape;278;p81"/>
              <p:cNvSpPr/>
              <p:nvPr/>
            </p:nvSpPr>
            <p:spPr>
              <a:xfrm>
                <a:off x="963777" y="4091407"/>
                <a:ext cx="137385" cy="138426"/>
              </a:xfrm>
              <a:custGeom>
                <a:avLst/>
                <a:gdLst/>
                <a:ahLst/>
                <a:cxnLst/>
                <a:rect l="l" t="t" r="r" b="b"/>
                <a:pathLst>
                  <a:path w="56" h="56" extrusionOk="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79" name="Google Shape;279;p81"/>
              <p:cNvSpPr/>
              <p:nvPr/>
            </p:nvSpPr>
            <p:spPr>
              <a:xfrm>
                <a:off x="992920" y="4120550"/>
                <a:ext cx="79101" cy="79101"/>
              </a:xfrm>
              <a:custGeom>
                <a:avLst/>
                <a:gdLst/>
                <a:ahLst/>
                <a:cxnLst/>
                <a:rect l="l" t="t" r="r" b="b"/>
                <a:pathLst>
                  <a:path w="32" h="32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280" name="Google Shape;280;p81"/>
          <p:cNvGrpSpPr/>
          <p:nvPr/>
        </p:nvGrpSpPr>
        <p:grpSpPr>
          <a:xfrm>
            <a:off x="3159287" y="1979051"/>
            <a:ext cx="2111829" cy="2111829"/>
            <a:chOff x="3159287" y="1979051"/>
            <a:chExt cx="2111829" cy="2111829"/>
          </a:xfrm>
        </p:grpSpPr>
        <p:sp>
          <p:nvSpPr>
            <p:cNvPr id="281" name="Google Shape;281;p81"/>
            <p:cNvSpPr/>
            <p:nvPr/>
          </p:nvSpPr>
          <p:spPr>
            <a:xfrm>
              <a:off x="3159287" y="1979051"/>
              <a:ext cx="2111829" cy="2111829"/>
            </a:xfrm>
            <a:prstGeom prst="diamond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2" name="Google Shape;282;p81"/>
            <p:cNvSpPr/>
            <p:nvPr/>
          </p:nvSpPr>
          <p:spPr>
            <a:xfrm>
              <a:off x="4020516" y="2877074"/>
              <a:ext cx="316405" cy="289071"/>
            </a:xfrm>
            <a:custGeom>
              <a:avLst/>
              <a:gdLst/>
              <a:ahLst/>
              <a:cxnLst/>
              <a:rect l="l" t="t" r="r" b="b"/>
              <a:pathLst>
                <a:path w="132" h="128" extrusionOk="0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83" name="Google Shape;283;p81"/>
          <p:cNvSpPr/>
          <p:nvPr/>
        </p:nvSpPr>
        <p:spPr>
          <a:xfrm>
            <a:off x="4607484" y="519066"/>
            <a:ext cx="283610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Modeling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Main</a:t>
            </a:r>
            <a:r>
              <a:rPr lang="zh-CN" sz="28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Methods</a:t>
            </a:r>
            <a:r>
              <a:rPr lang="zh-CN" sz="2800" b="1" i="0" u="none" strike="noStrike" cap="none" dirty="0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400" b="0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81"/>
          <p:cNvCxnSpPr/>
          <p:nvPr/>
        </p:nvCxnSpPr>
        <p:spPr>
          <a:xfrm>
            <a:off x="5824334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5" name="Google Shape;285;p81"/>
          <p:cNvGrpSpPr/>
          <p:nvPr/>
        </p:nvGrpSpPr>
        <p:grpSpPr>
          <a:xfrm>
            <a:off x="4736711" y="2090420"/>
            <a:ext cx="2508068" cy="2508068"/>
            <a:chOff x="4736711" y="2090420"/>
            <a:chExt cx="2508068" cy="2508068"/>
          </a:xfrm>
        </p:grpSpPr>
        <p:sp>
          <p:nvSpPr>
            <p:cNvPr id="286" name="Google Shape;286;p81"/>
            <p:cNvSpPr/>
            <p:nvPr/>
          </p:nvSpPr>
          <p:spPr>
            <a:xfrm>
              <a:off x="4736711" y="2090420"/>
              <a:ext cx="2508068" cy="2508068"/>
            </a:xfrm>
            <a:prstGeom prst="diamond">
              <a:avLst/>
            </a:prstGeom>
            <a:solidFill>
              <a:srgbClr val="242527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7" name="Google Shape;287;p81"/>
            <p:cNvSpPr/>
            <p:nvPr/>
          </p:nvSpPr>
          <p:spPr>
            <a:xfrm>
              <a:off x="5385450" y="3309238"/>
              <a:ext cx="1210588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zh-CN" sz="20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SML</a:t>
              </a:r>
              <a:endParaRPr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" name="Google Shape;288;p81"/>
            <p:cNvGrpSpPr/>
            <p:nvPr/>
          </p:nvGrpSpPr>
          <p:grpSpPr>
            <a:xfrm>
              <a:off x="5871524" y="2845544"/>
              <a:ext cx="233052" cy="312105"/>
              <a:chOff x="917988" y="2813287"/>
              <a:chExt cx="233052" cy="312105"/>
            </a:xfrm>
          </p:grpSpPr>
          <p:sp>
            <p:nvSpPr>
              <p:cNvPr id="289" name="Google Shape;289;p81"/>
              <p:cNvSpPr/>
              <p:nvPr/>
            </p:nvSpPr>
            <p:spPr>
              <a:xfrm>
                <a:off x="917988" y="2813287"/>
                <a:ext cx="233052" cy="31210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8" extrusionOk="0">
                    <a:moveTo>
                      <a:pt x="84" y="52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8" y="0"/>
                    </a:cubicBezTo>
                    <a:cubicBezTo>
                      <a:pt x="28" y="0"/>
                      <a:pt x="12" y="16"/>
                      <a:pt x="12" y="36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80" y="128"/>
                      <a:pt x="96" y="112"/>
                      <a:pt x="96" y="92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57"/>
                      <a:pt x="91" y="52"/>
                      <a:pt x="84" y="52"/>
                    </a:cubicBezTo>
                    <a:close/>
                    <a:moveTo>
                      <a:pt x="20" y="36"/>
                    </a:moveTo>
                    <a:cubicBezTo>
                      <a:pt x="20" y="21"/>
                      <a:pt x="33" y="8"/>
                      <a:pt x="48" y="8"/>
                    </a:cubicBezTo>
                    <a:cubicBezTo>
                      <a:pt x="63" y="8"/>
                      <a:pt x="76" y="21"/>
                      <a:pt x="76" y="3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25"/>
                      <a:pt x="59" y="16"/>
                      <a:pt x="48" y="16"/>
                    </a:cubicBezTo>
                    <a:cubicBezTo>
                      <a:pt x="37" y="16"/>
                      <a:pt x="28" y="25"/>
                      <a:pt x="28" y="3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0" y="52"/>
                      <a:pt x="20" y="52"/>
                      <a:pt x="20" y="52"/>
                    </a:cubicBezTo>
                    <a:lnTo>
                      <a:pt x="20" y="36"/>
                    </a:lnTo>
                    <a:close/>
                    <a:moveTo>
                      <a:pt x="64" y="36"/>
                    </a:move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27"/>
                      <a:pt x="39" y="20"/>
                      <a:pt x="48" y="20"/>
                    </a:cubicBezTo>
                    <a:cubicBezTo>
                      <a:pt x="57" y="20"/>
                      <a:pt x="64" y="27"/>
                      <a:pt x="64" y="36"/>
                    </a:cubicBezTo>
                    <a:close/>
                    <a:moveTo>
                      <a:pt x="88" y="76"/>
                    </a:move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8" y="107"/>
                      <a:pt x="75" y="120"/>
                      <a:pt x="60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15" y="60"/>
                      <a:pt x="17" y="60"/>
                      <a:pt x="20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9" y="60"/>
                      <a:pt x="81" y="60"/>
                      <a:pt x="84" y="60"/>
                    </a:cubicBezTo>
                    <a:cubicBezTo>
                      <a:pt x="86" y="60"/>
                      <a:pt x="88" y="62"/>
                      <a:pt x="88" y="64"/>
                    </a:cubicBezTo>
                    <a:lnTo>
                      <a:pt x="88" y="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0" name="Google Shape;290;p81"/>
              <p:cNvSpPr/>
              <p:nvPr/>
            </p:nvSpPr>
            <p:spPr>
              <a:xfrm>
                <a:off x="1015521" y="2999112"/>
                <a:ext cx="39013" cy="5749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4" extrusionOk="0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1" y="15"/>
                      <a:pt x="3" y="19"/>
                    </a:cubicBezTo>
                    <a:cubicBezTo>
                      <a:pt x="4" y="22"/>
                      <a:pt x="5" y="24"/>
                      <a:pt x="8" y="24"/>
                    </a:cubicBezTo>
                    <a:cubicBezTo>
                      <a:pt x="11" y="24"/>
                      <a:pt x="12" y="22"/>
                      <a:pt x="13" y="19"/>
                    </a:cubicBezTo>
                    <a:cubicBezTo>
                      <a:pt x="15" y="15"/>
                      <a:pt x="16" y="10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28" name="Google Shape;370;p7">
            <a:extLst>
              <a:ext uri="{FF2B5EF4-FFF2-40B4-BE49-F238E27FC236}">
                <a16:creationId xmlns:a16="http://schemas.microsoft.com/office/drawing/2014/main" id="{100F3E42-EAD4-4B27-AEB1-22B3CA030D3E}"/>
              </a:ext>
            </a:extLst>
          </p:cNvPr>
          <p:cNvGrpSpPr/>
          <p:nvPr/>
        </p:nvGrpSpPr>
        <p:grpSpPr>
          <a:xfrm>
            <a:off x="3759445" y="2597733"/>
            <a:ext cx="794328" cy="794328"/>
            <a:chOff x="1830244" y="2010403"/>
            <a:chExt cx="794328" cy="794328"/>
          </a:xfrm>
        </p:grpSpPr>
        <p:sp>
          <p:nvSpPr>
            <p:cNvPr id="29" name="Google Shape;371;p7">
              <a:extLst>
                <a:ext uri="{FF2B5EF4-FFF2-40B4-BE49-F238E27FC236}">
                  <a16:creationId xmlns:a16="http://schemas.microsoft.com/office/drawing/2014/main" id="{902DCDDB-5438-457E-A624-ED12B7BA1CF6}"/>
                </a:ext>
              </a:extLst>
            </p:cNvPr>
            <p:cNvSpPr/>
            <p:nvPr/>
          </p:nvSpPr>
          <p:spPr>
            <a:xfrm>
              <a:off x="1830244" y="2010403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" name="Google Shape;372;p7">
              <a:extLst>
                <a:ext uri="{FF2B5EF4-FFF2-40B4-BE49-F238E27FC236}">
                  <a16:creationId xmlns:a16="http://schemas.microsoft.com/office/drawing/2014/main" id="{BFE92C37-E588-4D04-B0F5-681846FD2166}"/>
                </a:ext>
              </a:extLst>
            </p:cNvPr>
            <p:cNvSpPr/>
            <p:nvPr/>
          </p:nvSpPr>
          <p:spPr>
            <a:xfrm>
              <a:off x="2014343" y="2194502"/>
              <a:ext cx="426130" cy="42613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39" y="12"/>
                  </a:moveTo>
                  <a:cubicBezTo>
                    <a:pt x="138" y="9"/>
                    <a:pt x="136" y="7"/>
                    <a:pt x="134" y="5"/>
                  </a:cubicBezTo>
                  <a:cubicBezTo>
                    <a:pt x="133" y="3"/>
                    <a:pt x="130" y="2"/>
                    <a:pt x="127" y="1"/>
                  </a:cubicBezTo>
                  <a:cubicBezTo>
                    <a:pt x="124" y="1"/>
                    <a:pt x="121" y="1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114" y="0"/>
                    <a:pt x="111" y="0"/>
                    <a:pt x="108" y="0"/>
                  </a:cubicBezTo>
                  <a:cubicBezTo>
                    <a:pt x="105" y="0"/>
                    <a:pt x="103" y="1"/>
                    <a:pt x="100" y="1"/>
                  </a:cubicBezTo>
                  <a:cubicBezTo>
                    <a:pt x="86" y="3"/>
                    <a:pt x="72" y="9"/>
                    <a:pt x="60" y="17"/>
                  </a:cubicBezTo>
                  <a:cubicBezTo>
                    <a:pt x="40" y="29"/>
                    <a:pt x="25" y="46"/>
                    <a:pt x="13" y="66"/>
                  </a:cubicBezTo>
                  <a:cubicBezTo>
                    <a:pt x="5" y="81"/>
                    <a:pt x="0" y="97"/>
                    <a:pt x="0" y="114"/>
                  </a:cubicBezTo>
                  <a:cubicBezTo>
                    <a:pt x="1" y="119"/>
                    <a:pt x="1" y="124"/>
                    <a:pt x="2" y="129"/>
                  </a:cubicBezTo>
                  <a:cubicBezTo>
                    <a:pt x="3" y="132"/>
                    <a:pt x="5" y="134"/>
                    <a:pt x="7" y="135"/>
                  </a:cubicBezTo>
                  <a:cubicBezTo>
                    <a:pt x="12" y="139"/>
                    <a:pt x="18" y="142"/>
                    <a:pt x="25" y="144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4"/>
                    <a:pt x="28" y="144"/>
                    <a:pt x="29" y="144"/>
                  </a:cubicBezTo>
                  <a:cubicBezTo>
                    <a:pt x="31" y="143"/>
                    <a:pt x="33" y="142"/>
                    <a:pt x="34" y="139"/>
                  </a:cubicBezTo>
                  <a:cubicBezTo>
                    <a:pt x="35" y="138"/>
                    <a:pt x="36" y="137"/>
                    <a:pt x="36" y="137"/>
                  </a:cubicBezTo>
                  <a:cubicBezTo>
                    <a:pt x="41" y="129"/>
                    <a:pt x="46" y="121"/>
                    <a:pt x="52" y="113"/>
                  </a:cubicBezTo>
                  <a:cubicBezTo>
                    <a:pt x="54" y="109"/>
                    <a:pt x="54" y="105"/>
                    <a:pt x="50" y="101"/>
                  </a:cubicBezTo>
                  <a:cubicBezTo>
                    <a:pt x="49" y="100"/>
                    <a:pt x="47" y="99"/>
                    <a:pt x="46" y="98"/>
                  </a:cubicBezTo>
                  <a:cubicBezTo>
                    <a:pt x="44" y="97"/>
                    <a:pt x="42" y="95"/>
                    <a:pt x="40" y="94"/>
                  </a:cubicBezTo>
                  <a:cubicBezTo>
                    <a:pt x="36" y="91"/>
                    <a:pt x="35" y="88"/>
                    <a:pt x="36" y="83"/>
                  </a:cubicBezTo>
                  <a:cubicBezTo>
                    <a:pt x="37" y="81"/>
                    <a:pt x="37" y="79"/>
                    <a:pt x="38" y="77"/>
                  </a:cubicBezTo>
                  <a:cubicBezTo>
                    <a:pt x="46" y="63"/>
                    <a:pt x="56" y="51"/>
                    <a:pt x="70" y="43"/>
                  </a:cubicBezTo>
                  <a:cubicBezTo>
                    <a:pt x="74" y="40"/>
                    <a:pt x="78" y="38"/>
                    <a:pt x="83" y="36"/>
                  </a:cubicBezTo>
                  <a:cubicBezTo>
                    <a:pt x="88" y="35"/>
                    <a:pt x="92" y="36"/>
                    <a:pt x="96" y="40"/>
                  </a:cubicBezTo>
                  <a:cubicBezTo>
                    <a:pt x="97" y="42"/>
                    <a:pt x="98" y="43"/>
                    <a:pt x="99" y="45"/>
                  </a:cubicBezTo>
                  <a:cubicBezTo>
                    <a:pt x="101" y="47"/>
                    <a:pt x="102" y="49"/>
                    <a:pt x="104" y="51"/>
                  </a:cubicBezTo>
                  <a:cubicBezTo>
                    <a:pt x="107" y="53"/>
                    <a:pt x="110" y="54"/>
                    <a:pt x="113" y="51"/>
                  </a:cubicBezTo>
                  <a:cubicBezTo>
                    <a:pt x="122" y="46"/>
                    <a:pt x="131" y="40"/>
                    <a:pt x="140" y="34"/>
                  </a:cubicBezTo>
                  <a:cubicBezTo>
                    <a:pt x="142" y="33"/>
                    <a:pt x="144" y="31"/>
                    <a:pt x="144" y="28"/>
                  </a:cubicBezTo>
                  <a:cubicBezTo>
                    <a:pt x="144" y="27"/>
                    <a:pt x="144" y="26"/>
                    <a:pt x="144" y="25"/>
                  </a:cubicBezTo>
                  <a:cubicBezTo>
                    <a:pt x="143" y="20"/>
                    <a:pt x="142" y="16"/>
                    <a:pt x="139" y="12"/>
                  </a:cubicBezTo>
                  <a:close/>
                  <a:moveTo>
                    <a:pt x="136" y="27"/>
                  </a:moveTo>
                  <a:cubicBezTo>
                    <a:pt x="136" y="27"/>
                    <a:pt x="136" y="27"/>
                    <a:pt x="135" y="27"/>
                  </a:cubicBezTo>
                  <a:cubicBezTo>
                    <a:pt x="130" y="31"/>
                    <a:pt x="125" y="34"/>
                    <a:pt x="120" y="37"/>
                  </a:cubicBezTo>
                  <a:cubicBezTo>
                    <a:pt x="116" y="40"/>
                    <a:pt x="113" y="42"/>
                    <a:pt x="109" y="44"/>
                  </a:cubicBezTo>
                  <a:cubicBezTo>
                    <a:pt x="108" y="43"/>
                    <a:pt x="108" y="42"/>
                    <a:pt x="107" y="41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9"/>
                    <a:pt x="105" y="39"/>
                    <a:pt x="104" y="38"/>
                  </a:cubicBezTo>
                  <a:cubicBezTo>
                    <a:pt x="104" y="37"/>
                    <a:pt x="103" y="36"/>
                    <a:pt x="102" y="35"/>
                  </a:cubicBezTo>
                  <a:cubicBezTo>
                    <a:pt x="98" y="30"/>
                    <a:pt x="93" y="28"/>
                    <a:pt x="87" y="28"/>
                  </a:cubicBezTo>
                  <a:cubicBezTo>
                    <a:pt x="85" y="28"/>
                    <a:pt x="83" y="28"/>
                    <a:pt x="81" y="28"/>
                  </a:cubicBezTo>
                  <a:cubicBezTo>
                    <a:pt x="75" y="30"/>
                    <a:pt x="70" y="33"/>
                    <a:pt x="66" y="36"/>
                  </a:cubicBezTo>
                  <a:cubicBezTo>
                    <a:pt x="51" y="45"/>
                    <a:pt x="39" y="58"/>
                    <a:pt x="31" y="74"/>
                  </a:cubicBezTo>
                  <a:cubicBezTo>
                    <a:pt x="30" y="76"/>
                    <a:pt x="29" y="78"/>
                    <a:pt x="29" y="81"/>
                  </a:cubicBezTo>
                  <a:cubicBezTo>
                    <a:pt x="27" y="88"/>
                    <a:pt x="29" y="95"/>
                    <a:pt x="35" y="100"/>
                  </a:cubicBezTo>
                  <a:cubicBezTo>
                    <a:pt x="36" y="101"/>
                    <a:pt x="38" y="102"/>
                    <a:pt x="39" y="103"/>
                  </a:cubicBezTo>
                  <a:cubicBezTo>
                    <a:pt x="40" y="104"/>
                    <a:pt x="40" y="104"/>
                    <a:pt x="41" y="105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3" y="106"/>
                    <a:pt x="44" y="107"/>
                    <a:pt x="45" y="107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108"/>
                    <a:pt x="45" y="108"/>
                    <a:pt x="45" y="109"/>
                  </a:cubicBezTo>
                  <a:cubicBezTo>
                    <a:pt x="29" y="132"/>
                    <a:pt x="29" y="132"/>
                    <a:pt x="29" y="132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8" y="134"/>
                    <a:pt x="28" y="135"/>
                    <a:pt x="27" y="135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1" y="135"/>
                    <a:pt x="16" y="133"/>
                    <a:pt x="12" y="129"/>
                  </a:cubicBezTo>
                  <a:cubicBezTo>
                    <a:pt x="11" y="128"/>
                    <a:pt x="10" y="128"/>
                    <a:pt x="10" y="128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9" y="121"/>
                    <a:pt x="8" y="118"/>
                    <a:pt x="8" y="114"/>
                  </a:cubicBezTo>
                  <a:cubicBezTo>
                    <a:pt x="8" y="99"/>
                    <a:pt x="12" y="85"/>
                    <a:pt x="20" y="70"/>
                  </a:cubicBezTo>
                  <a:cubicBezTo>
                    <a:pt x="31" y="51"/>
                    <a:pt x="45" y="36"/>
                    <a:pt x="64" y="24"/>
                  </a:cubicBezTo>
                  <a:cubicBezTo>
                    <a:pt x="76" y="16"/>
                    <a:pt x="89" y="11"/>
                    <a:pt x="102" y="9"/>
                  </a:cubicBezTo>
                  <a:cubicBezTo>
                    <a:pt x="103" y="9"/>
                    <a:pt x="105" y="8"/>
                    <a:pt x="107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7" y="9"/>
                    <a:pt x="128" y="10"/>
                    <a:pt x="128" y="10"/>
                  </a:cubicBezTo>
                  <a:cubicBezTo>
                    <a:pt x="130" y="12"/>
                    <a:pt x="131" y="14"/>
                    <a:pt x="132" y="16"/>
                  </a:cubicBezTo>
                  <a:cubicBezTo>
                    <a:pt x="134" y="19"/>
                    <a:pt x="135" y="22"/>
                    <a:pt x="136" y="26"/>
                  </a:cubicBezTo>
                  <a:lnTo>
                    <a:pt x="136" y="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1" name="Google Shape;361;p7">
            <a:extLst>
              <a:ext uri="{FF2B5EF4-FFF2-40B4-BE49-F238E27FC236}">
                <a16:creationId xmlns:a16="http://schemas.microsoft.com/office/drawing/2014/main" id="{521560B0-70A4-4F09-AD24-7BE473B672FE}"/>
              </a:ext>
            </a:extLst>
          </p:cNvPr>
          <p:cNvGrpSpPr/>
          <p:nvPr/>
        </p:nvGrpSpPr>
        <p:grpSpPr>
          <a:xfrm>
            <a:off x="7384296" y="2637803"/>
            <a:ext cx="794328" cy="794328"/>
            <a:chOff x="1830244" y="4892149"/>
            <a:chExt cx="794328" cy="794328"/>
          </a:xfrm>
        </p:grpSpPr>
        <p:sp>
          <p:nvSpPr>
            <p:cNvPr id="32" name="Google Shape;362;p7">
              <a:extLst>
                <a:ext uri="{FF2B5EF4-FFF2-40B4-BE49-F238E27FC236}">
                  <a16:creationId xmlns:a16="http://schemas.microsoft.com/office/drawing/2014/main" id="{A862D55E-100A-4C74-A0C4-ABCC5CF2C30C}"/>
                </a:ext>
              </a:extLst>
            </p:cNvPr>
            <p:cNvSpPr/>
            <p:nvPr/>
          </p:nvSpPr>
          <p:spPr>
            <a:xfrm>
              <a:off x="1830244" y="4892149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3" name="Google Shape;363;p7">
              <a:extLst>
                <a:ext uri="{FF2B5EF4-FFF2-40B4-BE49-F238E27FC236}">
                  <a16:creationId xmlns:a16="http://schemas.microsoft.com/office/drawing/2014/main" id="{1A2F6741-617C-4875-8B68-344D72C1D3EF}"/>
                </a:ext>
              </a:extLst>
            </p:cNvPr>
            <p:cNvGrpSpPr/>
            <p:nvPr/>
          </p:nvGrpSpPr>
          <p:grpSpPr>
            <a:xfrm>
              <a:off x="2029338" y="5078124"/>
              <a:ext cx="396140" cy="422380"/>
              <a:chOff x="11264901" y="909638"/>
              <a:chExt cx="503238" cy="536575"/>
            </a:xfrm>
          </p:grpSpPr>
          <p:sp>
            <p:nvSpPr>
              <p:cNvPr id="34" name="Google Shape;364;p7">
                <a:extLst>
                  <a:ext uri="{FF2B5EF4-FFF2-40B4-BE49-F238E27FC236}">
                    <a16:creationId xmlns:a16="http://schemas.microsoft.com/office/drawing/2014/main" id="{66C52D51-EF1A-49D2-8494-4E521A5590F4}"/>
                  </a:ext>
                </a:extLst>
              </p:cNvPr>
              <p:cNvSpPr/>
              <p:nvPr/>
            </p:nvSpPr>
            <p:spPr>
              <a:xfrm>
                <a:off x="11264901" y="909638"/>
                <a:ext cx="503238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2" extrusionOk="0">
                    <a:moveTo>
                      <a:pt x="8" y="82"/>
                    </a:moveTo>
                    <a:cubicBezTo>
                      <a:pt x="8" y="67"/>
                      <a:pt x="8" y="67"/>
                      <a:pt x="8" y="67"/>
                    </a:cubicBezTo>
                    <a:cubicBezTo>
                      <a:pt x="8" y="35"/>
                      <a:pt x="35" y="8"/>
                      <a:pt x="67" y="8"/>
                    </a:cubicBezTo>
                    <a:cubicBezTo>
                      <a:pt x="100" y="8"/>
                      <a:pt x="126" y="35"/>
                      <a:pt x="126" y="6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67"/>
                      <a:pt x="134" y="67"/>
                      <a:pt x="134" y="67"/>
                    </a:cubicBez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82"/>
                      <a:pt x="0" y="82"/>
                      <a:pt x="0" y="82"/>
                    </a:cubicBezTo>
                    <a:lnTo>
                      <a:pt x="8" y="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5" name="Google Shape;365;p7">
                <a:extLst>
                  <a:ext uri="{FF2B5EF4-FFF2-40B4-BE49-F238E27FC236}">
                    <a16:creationId xmlns:a16="http://schemas.microsoft.com/office/drawing/2014/main" id="{8E376F0C-9775-4303-8C14-39F0C53A7551}"/>
                  </a:ext>
                </a:extLst>
              </p:cNvPr>
              <p:cNvSpPr/>
              <p:nvPr/>
            </p:nvSpPr>
            <p:spPr>
              <a:xfrm>
                <a:off x="11625263" y="1190625"/>
                <a:ext cx="142875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8" y="64"/>
                      <a:pt x="38" y="6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3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60"/>
                      <a:pt x="30" y="60"/>
                      <a:pt x="30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" name="Google Shape;366;p7">
                <a:extLst>
                  <a:ext uri="{FF2B5EF4-FFF2-40B4-BE49-F238E27FC236}">
                    <a16:creationId xmlns:a16="http://schemas.microsoft.com/office/drawing/2014/main" id="{A017E990-A6C3-447E-949A-ED1F95210204}"/>
                  </a:ext>
                </a:extLst>
              </p:cNvPr>
              <p:cNvSpPr/>
              <p:nvPr/>
            </p:nvSpPr>
            <p:spPr>
              <a:xfrm>
                <a:off x="11264901" y="1190625"/>
                <a:ext cx="146050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9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5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9" y="65"/>
                      <a:pt x="39" y="6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4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0"/>
                      <a:pt x="31" y="60"/>
                      <a:pt x="31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8235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7" name="Google Shape;297;p82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8" name="Google Shape;298;p82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9" name="Google Shape;299;p82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0" name="Google Shape;300;p82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1" name="Google Shape;301;p82"/>
          <p:cNvSpPr/>
          <p:nvPr/>
        </p:nvSpPr>
        <p:spPr>
          <a:xfrm>
            <a:off x="6108590" y="3014473"/>
            <a:ext cx="4287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Description &amp; 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/>
          </a:p>
        </p:txBody>
      </p:sp>
      <p:cxnSp>
        <p:nvCxnSpPr>
          <p:cNvPr id="302" name="Google Shape;302;p82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303" name="Google Shape;303;p82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02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12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"/>
          <p:cNvSpPr/>
          <p:nvPr/>
        </p:nvSpPr>
        <p:spPr>
          <a:xfrm>
            <a:off x="8433280" y="2692549"/>
            <a:ext cx="697286" cy="697286"/>
          </a:xfrm>
          <a:prstGeom prst="diamond">
            <a:avLst/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2708284" y="2528431"/>
            <a:ext cx="697286" cy="697286"/>
          </a:xfrm>
          <a:prstGeom prst="diamond">
            <a:avLst/>
          </a:prstGeom>
          <a:solidFill>
            <a:srgbClr val="F2F2F2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10" name="Google Shape;310;p5"/>
          <p:cNvGrpSpPr/>
          <p:nvPr/>
        </p:nvGrpSpPr>
        <p:grpSpPr>
          <a:xfrm>
            <a:off x="1059086" y="3389835"/>
            <a:ext cx="2100300" cy="1342775"/>
            <a:chOff x="1059086" y="3389835"/>
            <a:chExt cx="2100300" cy="1342775"/>
          </a:xfrm>
        </p:grpSpPr>
        <p:sp>
          <p:nvSpPr>
            <p:cNvPr id="311" name="Google Shape;311;p5"/>
            <p:cNvSpPr txBox="1"/>
            <p:nvPr/>
          </p:nvSpPr>
          <p:spPr>
            <a:xfrm>
              <a:off x="1595961" y="3389835"/>
              <a:ext cx="1474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800" b="1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Reviews </a:t>
              </a:r>
              <a:r>
                <a:rPr lang="zh-CN" dirty="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endParaRPr sz="140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1059086" y="3670821"/>
              <a:ext cx="2100300" cy="1061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Contain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R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eviews that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ustomers gave to the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Homestays</a:t>
              </a:r>
              <a:endParaRPr dirty="0"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13" name="Google Shape;313;p5"/>
          <p:cNvSpPr/>
          <p:nvPr/>
        </p:nvSpPr>
        <p:spPr>
          <a:xfrm>
            <a:off x="3674850" y="4598424"/>
            <a:ext cx="4631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 sz="1800" b="1" dirty="0">
                <a:latin typeface="Twentieth Century"/>
                <a:ea typeface="Twentieth Century"/>
                <a:cs typeface="Twentieth Century"/>
                <a:sym typeface="Twentieth Century"/>
              </a:rPr>
              <a:t>Listings</a:t>
            </a:r>
            <a:endParaRPr sz="1800" b="1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Include </a:t>
            </a: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asic </a:t>
            </a: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nformation of the </a:t>
            </a: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oom/</a:t>
            </a: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H</a:t>
            </a:r>
            <a:r>
              <a:rPr 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ouse</a:t>
            </a:r>
            <a:endParaRPr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14" name="Google Shape;314;p5"/>
          <p:cNvGrpSpPr/>
          <p:nvPr/>
        </p:nvGrpSpPr>
        <p:grpSpPr>
          <a:xfrm>
            <a:off x="8985122" y="3454750"/>
            <a:ext cx="2082600" cy="1027652"/>
            <a:chOff x="8985122" y="3454750"/>
            <a:chExt cx="2082600" cy="1027652"/>
          </a:xfrm>
        </p:grpSpPr>
        <p:sp>
          <p:nvSpPr>
            <p:cNvPr id="315" name="Google Shape;315;p5"/>
            <p:cNvSpPr txBox="1"/>
            <p:nvPr/>
          </p:nvSpPr>
          <p:spPr>
            <a:xfrm>
              <a:off x="8986774" y="3454750"/>
              <a:ext cx="157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800" b="1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Calender</a:t>
              </a:r>
              <a:endParaRPr sz="1800" b="1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8985122" y="3743779"/>
              <a:ext cx="208260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Reports Pricing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 of the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Listings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 at a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ertain </a:t>
              </a:r>
              <a:r>
                <a:rPr lang="en-US" alt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D</a:t>
              </a:r>
              <a:r>
                <a:rPr lang="zh-CN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ate</a:t>
              </a:r>
              <a:endParaRPr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17" name="Google Shape;317;p5"/>
          <p:cNvGrpSpPr/>
          <p:nvPr/>
        </p:nvGrpSpPr>
        <p:grpSpPr>
          <a:xfrm>
            <a:off x="6710374" y="1979051"/>
            <a:ext cx="2111829" cy="2111829"/>
            <a:chOff x="6710374" y="1979051"/>
            <a:chExt cx="2111829" cy="2111829"/>
          </a:xfrm>
        </p:grpSpPr>
        <p:sp>
          <p:nvSpPr>
            <p:cNvPr id="318" name="Google Shape;318;p5"/>
            <p:cNvSpPr/>
            <p:nvPr/>
          </p:nvSpPr>
          <p:spPr>
            <a:xfrm>
              <a:off x="6710374" y="1979051"/>
              <a:ext cx="2111829" cy="2111829"/>
            </a:xfrm>
            <a:prstGeom prst="diamond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19" name="Google Shape;319;p5"/>
            <p:cNvGrpSpPr/>
            <p:nvPr/>
          </p:nvGrpSpPr>
          <p:grpSpPr>
            <a:xfrm>
              <a:off x="7608607" y="2850783"/>
              <a:ext cx="315361" cy="315362"/>
              <a:chOff x="874269" y="4002940"/>
              <a:chExt cx="315361" cy="315362"/>
            </a:xfrm>
          </p:grpSpPr>
          <p:sp>
            <p:nvSpPr>
              <p:cNvPr id="320" name="Google Shape;320;p5"/>
              <p:cNvSpPr/>
              <p:nvPr/>
            </p:nvSpPr>
            <p:spPr>
              <a:xfrm>
                <a:off x="874269" y="4002940"/>
                <a:ext cx="315361" cy="315362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8" extrusionOk="0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963777" y="4091407"/>
                <a:ext cx="137385" cy="138426"/>
              </a:xfrm>
              <a:custGeom>
                <a:avLst/>
                <a:gdLst/>
                <a:ahLst/>
                <a:cxnLst/>
                <a:rect l="l" t="t" r="r" b="b"/>
                <a:pathLst>
                  <a:path w="56" h="56" extrusionOk="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992920" y="4120550"/>
                <a:ext cx="79101" cy="79101"/>
              </a:xfrm>
              <a:custGeom>
                <a:avLst/>
                <a:gdLst/>
                <a:ahLst/>
                <a:cxnLst/>
                <a:rect l="l" t="t" r="r" b="b"/>
                <a:pathLst>
                  <a:path w="32" h="32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323" name="Google Shape;323;p5"/>
          <p:cNvGrpSpPr/>
          <p:nvPr/>
        </p:nvGrpSpPr>
        <p:grpSpPr>
          <a:xfrm>
            <a:off x="3159287" y="1979051"/>
            <a:ext cx="2111829" cy="2111829"/>
            <a:chOff x="3159287" y="1979051"/>
            <a:chExt cx="2111829" cy="2111829"/>
          </a:xfrm>
        </p:grpSpPr>
        <p:sp>
          <p:nvSpPr>
            <p:cNvPr id="324" name="Google Shape;324;p5"/>
            <p:cNvSpPr/>
            <p:nvPr/>
          </p:nvSpPr>
          <p:spPr>
            <a:xfrm>
              <a:off x="3159287" y="1979051"/>
              <a:ext cx="2111829" cy="2111829"/>
            </a:xfrm>
            <a:prstGeom prst="diamond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4020516" y="2877074"/>
              <a:ext cx="316405" cy="289071"/>
            </a:xfrm>
            <a:custGeom>
              <a:avLst/>
              <a:gdLst/>
              <a:ahLst/>
              <a:cxnLst/>
              <a:rect l="l" t="t" r="r" b="b"/>
              <a:pathLst>
                <a:path w="132" h="128" extrusionOk="0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26" name="Google Shape;326;p5"/>
          <p:cNvSpPr/>
          <p:nvPr/>
        </p:nvSpPr>
        <p:spPr>
          <a:xfrm>
            <a:off x="4561101" y="519066"/>
            <a:ext cx="283610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Cleaning &amp; Handling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</a:t>
            </a:r>
            <a:r>
              <a:rPr lang="zh-CN" sz="28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Description</a:t>
            </a:r>
            <a:endParaRPr sz="1400" b="0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5"/>
          <p:cNvCxnSpPr/>
          <p:nvPr/>
        </p:nvCxnSpPr>
        <p:spPr>
          <a:xfrm>
            <a:off x="5777951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8" name="Google Shape;328;p5"/>
          <p:cNvGrpSpPr/>
          <p:nvPr/>
        </p:nvGrpSpPr>
        <p:grpSpPr>
          <a:xfrm>
            <a:off x="4736711" y="2090420"/>
            <a:ext cx="2508000" cy="2508000"/>
            <a:chOff x="4736711" y="2090420"/>
            <a:chExt cx="2508000" cy="2508000"/>
          </a:xfrm>
        </p:grpSpPr>
        <p:sp>
          <p:nvSpPr>
            <p:cNvPr id="329" name="Google Shape;329;p5"/>
            <p:cNvSpPr/>
            <p:nvPr/>
          </p:nvSpPr>
          <p:spPr>
            <a:xfrm>
              <a:off x="4736711" y="2090420"/>
              <a:ext cx="2508000" cy="2508000"/>
            </a:xfrm>
            <a:prstGeom prst="diamond">
              <a:avLst/>
            </a:prstGeom>
            <a:solidFill>
              <a:srgbClr val="242527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102588" y="3145675"/>
              <a:ext cx="17763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zh-CN" sz="1800" b="1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Three </a:t>
              </a:r>
              <a:endParaRPr lang="en-US" altLang="zh-CN" sz="1800" b="1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zh-CN" sz="1800" b="1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sub-datasets</a:t>
              </a:r>
              <a:endParaRPr sz="1800" b="1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31" name="Google Shape;331;p5"/>
            <p:cNvGrpSpPr/>
            <p:nvPr/>
          </p:nvGrpSpPr>
          <p:grpSpPr>
            <a:xfrm>
              <a:off x="5871524" y="2845544"/>
              <a:ext cx="233052" cy="312105"/>
              <a:chOff x="917988" y="2813287"/>
              <a:chExt cx="233052" cy="312105"/>
            </a:xfrm>
          </p:grpSpPr>
          <p:sp>
            <p:nvSpPr>
              <p:cNvPr id="332" name="Google Shape;332;p5"/>
              <p:cNvSpPr/>
              <p:nvPr/>
            </p:nvSpPr>
            <p:spPr>
              <a:xfrm>
                <a:off x="917988" y="2813287"/>
                <a:ext cx="233052" cy="312105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8" extrusionOk="0">
                    <a:moveTo>
                      <a:pt x="84" y="52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8" y="0"/>
                    </a:cubicBezTo>
                    <a:cubicBezTo>
                      <a:pt x="28" y="0"/>
                      <a:pt x="12" y="16"/>
                      <a:pt x="12" y="36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80" y="128"/>
                      <a:pt x="96" y="112"/>
                      <a:pt x="96" y="92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57"/>
                      <a:pt x="91" y="52"/>
                      <a:pt x="84" y="52"/>
                    </a:cubicBezTo>
                    <a:close/>
                    <a:moveTo>
                      <a:pt x="20" y="36"/>
                    </a:moveTo>
                    <a:cubicBezTo>
                      <a:pt x="20" y="21"/>
                      <a:pt x="33" y="8"/>
                      <a:pt x="48" y="8"/>
                    </a:cubicBezTo>
                    <a:cubicBezTo>
                      <a:pt x="63" y="8"/>
                      <a:pt x="76" y="21"/>
                      <a:pt x="76" y="3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25"/>
                      <a:pt x="59" y="16"/>
                      <a:pt x="48" y="16"/>
                    </a:cubicBezTo>
                    <a:cubicBezTo>
                      <a:pt x="37" y="16"/>
                      <a:pt x="28" y="25"/>
                      <a:pt x="28" y="3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0" y="52"/>
                      <a:pt x="20" y="52"/>
                      <a:pt x="20" y="52"/>
                    </a:cubicBezTo>
                    <a:lnTo>
                      <a:pt x="20" y="36"/>
                    </a:lnTo>
                    <a:close/>
                    <a:moveTo>
                      <a:pt x="64" y="36"/>
                    </a:move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27"/>
                      <a:pt x="39" y="20"/>
                      <a:pt x="48" y="20"/>
                    </a:cubicBezTo>
                    <a:cubicBezTo>
                      <a:pt x="57" y="20"/>
                      <a:pt x="64" y="27"/>
                      <a:pt x="64" y="36"/>
                    </a:cubicBezTo>
                    <a:close/>
                    <a:moveTo>
                      <a:pt x="88" y="76"/>
                    </a:move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8" y="107"/>
                      <a:pt x="75" y="120"/>
                      <a:pt x="60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15" y="60"/>
                      <a:pt x="17" y="60"/>
                      <a:pt x="20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9" y="60"/>
                      <a:pt x="81" y="60"/>
                      <a:pt x="84" y="60"/>
                    </a:cubicBezTo>
                    <a:cubicBezTo>
                      <a:pt x="86" y="60"/>
                      <a:pt x="88" y="62"/>
                      <a:pt x="88" y="64"/>
                    </a:cubicBezTo>
                    <a:lnTo>
                      <a:pt x="88" y="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1015521" y="2999112"/>
                <a:ext cx="39013" cy="5749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4" extrusionOk="0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1" y="15"/>
                      <a:pt x="3" y="19"/>
                    </a:cubicBezTo>
                    <a:cubicBezTo>
                      <a:pt x="4" y="22"/>
                      <a:pt x="5" y="24"/>
                      <a:pt x="8" y="24"/>
                    </a:cubicBezTo>
                    <a:cubicBezTo>
                      <a:pt x="11" y="24"/>
                      <a:pt x="12" y="22"/>
                      <a:pt x="13" y="19"/>
                    </a:cubicBezTo>
                    <a:cubicBezTo>
                      <a:pt x="15" y="15"/>
                      <a:pt x="16" y="10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28" name="Google Shape;370;p7">
            <a:extLst>
              <a:ext uri="{FF2B5EF4-FFF2-40B4-BE49-F238E27FC236}">
                <a16:creationId xmlns:a16="http://schemas.microsoft.com/office/drawing/2014/main" id="{0770755C-B2EB-406D-B005-0AD42493161D}"/>
              </a:ext>
            </a:extLst>
          </p:cNvPr>
          <p:cNvGrpSpPr/>
          <p:nvPr/>
        </p:nvGrpSpPr>
        <p:grpSpPr>
          <a:xfrm>
            <a:off x="3759445" y="2571229"/>
            <a:ext cx="794328" cy="794328"/>
            <a:chOff x="1830244" y="2010403"/>
            <a:chExt cx="794328" cy="794328"/>
          </a:xfrm>
        </p:grpSpPr>
        <p:sp>
          <p:nvSpPr>
            <p:cNvPr id="29" name="Google Shape;371;p7">
              <a:extLst>
                <a:ext uri="{FF2B5EF4-FFF2-40B4-BE49-F238E27FC236}">
                  <a16:creationId xmlns:a16="http://schemas.microsoft.com/office/drawing/2014/main" id="{9199B322-7725-45AA-BA79-44BBE0E5857A}"/>
                </a:ext>
              </a:extLst>
            </p:cNvPr>
            <p:cNvSpPr/>
            <p:nvPr/>
          </p:nvSpPr>
          <p:spPr>
            <a:xfrm>
              <a:off x="1830244" y="2010403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0" name="Google Shape;372;p7">
              <a:extLst>
                <a:ext uri="{FF2B5EF4-FFF2-40B4-BE49-F238E27FC236}">
                  <a16:creationId xmlns:a16="http://schemas.microsoft.com/office/drawing/2014/main" id="{7EFB6D3A-BD85-4763-A931-FB976DF75C71}"/>
                </a:ext>
              </a:extLst>
            </p:cNvPr>
            <p:cNvSpPr/>
            <p:nvPr/>
          </p:nvSpPr>
          <p:spPr>
            <a:xfrm>
              <a:off x="2014343" y="2194502"/>
              <a:ext cx="426130" cy="42613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139" y="12"/>
                  </a:moveTo>
                  <a:cubicBezTo>
                    <a:pt x="138" y="9"/>
                    <a:pt x="136" y="7"/>
                    <a:pt x="134" y="5"/>
                  </a:cubicBezTo>
                  <a:cubicBezTo>
                    <a:pt x="133" y="3"/>
                    <a:pt x="130" y="2"/>
                    <a:pt x="127" y="1"/>
                  </a:cubicBezTo>
                  <a:cubicBezTo>
                    <a:pt x="124" y="1"/>
                    <a:pt x="121" y="1"/>
                    <a:pt x="119" y="0"/>
                  </a:cubicBezTo>
                  <a:cubicBezTo>
                    <a:pt x="118" y="0"/>
                    <a:pt x="118" y="0"/>
                    <a:pt x="117" y="0"/>
                  </a:cubicBezTo>
                  <a:cubicBezTo>
                    <a:pt x="114" y="0"/>
                    <a:pt x="111" y="0"/>
                    <a:pt x="108" y="0"/>
                  </a:cubicBezTo>
                  <a:cubicBezTo>
                    <a:pt x="105" y="0"/>
                    <a:pt x="103" y="1"/>
                    <a:pt x="100" y="1"/>
                  </a:cubicBezTo>
                  <a:cubicBezTo>
                    <a:pt x="86" y="3"/>
                    <a:pt x="72" y="9"/>
                    <a:pt x="60" y="17"/>
                  </a:cubicBezTo>
                  <a:cubicBezTo>
                    <a:pt x="40" y="29"/>
                    <a:pt x="25" y="46"/>
                    <a:pt x="13" y="66"/>
                  </a:cubicBezTo>
                  <a:cubicBezTo>
                    <a:pt x="5" y="81"/>
                    <a:pt x="0" y="97"/>
                    <a:pt x="0" y="114"/>
                  </a:cubicBezTo>
                  <a:cubicBezTo>
                    <a:pt x="1" y="119"/>
                    <a:pt x="1" y="124"/>
                    <a:pt x="2" y="129"/>
                  </a:cubicBezTo>
                  <a:cubicBezTo>
                    <a:pt x="3" y="132"/>
                    <a:pt x="5" y="134"/>
                    <a:pt x="7" y="135"/>
                  </a:cubicBezTo>
                  <a:cubicBezTo>
                    <a:pt x="12" y="139"/>
                    <a:pt x="18" y="142"/>
                    <a:pt x="25" y="144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26" y="144"/>
                    <a:pt x="28" y="144"/>
                    <a:pt x="29" y="144"/>
                  </a:cubicBezTo>
                  <a:cubicBezTo>
                    <a:pt x="31" y="143"/>
                    <a:pt x="33" y="142"/>
                    <a:pt x="34" y="139"/>
                  </a:cubicBezTo>
                  <a:cubicBezTo>
                    <a:pt x="35" y="138"/>
                    <a:pt x="36" y="137"/>
                    <a:pt x="36" y="137"/>
                  </a:cubicBezTo>
                  <a:cubicBezTo>
                    <a:pt x="41" y="129"/>
                    <a:pt x="46" y="121"/>
                    <a:pt x="52" y="113"/>
                  </a:cubicBezTo>
                  <a:cubicBezTo>
                    <a:pt x="54" y="109"/>
                    <a:pt x="54" y="105"/>
                    <a:pt x="50" y="101"/>
                  </a:cubicBezTo>
                  <a:cubicBezTo>
                    <a:pt x="49" y="100"/>
                    <a:pt x="47" y="99"/>
                    <a:pt x="46" y="98"/>
                  </a:cubicBezTo>
                  <a:cubicBezTo>
                    <a:pt x="44" y="97"/>
                    <a:pt x="42" y="95"/>
                    <a:pt x="40" y="94"/>
                  </a:cubicBezTo>
                  <a:cubicBezTo>
                    <a:pt x="36" y="91"/>
                    <a:pt x="35" y="88"/>
                    <a:pt x="36" y="83"/>
                  </a:cubicBezTo>
                  <a:cubicBezTo>
                    <a:pt x="37" y="81"/>
                    <a:pt x="37" y="79"/>
                    <a:pt x="38" y="77"/>
                  </a:cubicBezTo>
                  <a:cubicBezTo>
                    <a:pt x="46" y="63"/>
                    <a:pt x="56" y="51"/>
                    <a:pt x="70" y="43"/>
                  </a:cubicBezTo>
                  <a:cubicBezTo>
                    <a:pt x="74" y="40"/>
                    <a:pt x="78" y="38"/>
                    <a:pt x="83" y="36"/>
                  </a:cubicBezTo>
                  <a:cubicBezTo>
                    <a:pt x="88" y="35"/>
                    <a:pt x="92" y="36"/>
                    <a:pt x="96" y="40"/>
                  </a:cubicBezTo>
                  <a:cubicBezTo>
                    <a:pt x="97" y="42"/>
                    <a:pt x="98" y="43"/>
                    <a:pt x="99" y="45"/>
                  </a:cubicBezTo>
                  <a:cubicBezTo>
                    <a:pt x="101" y="47"/>
                    <a:pt x="102" y="49"/>
                    <a:pt x="104" y="51"/>
                  </a:cubicBezTo>
                  <a:cubicBezTo>
                    <a:pt x="107" y="53"/>
                    <a:pt x="110" y="54"/>
                    <a:pt x="113" y="51"/>
                  </a:cubicBezTo>
                  <a:cubicBezTo>
                    <a:pt x="122" y="46"/>
                    <a:pt x="131" y="40"/>
                    <a:pt x="140" y="34"/>
                  </a:cubicBezTo>
                  <a:cubicBezTo>
                    <a:pt x="142" y="33"/>
                    <a:pt x="144" y="31"/>
                    <a:pt x="144" y="28"/>
                  </a:cubicBezTo>
                  <a:cubicBezTo>
                    <a:pt x="144" y="27"/>
                    <a:pt x="144" y="26"/>
                    <a:pt x="144" y="25"/>
                  </a:cubicBezTo>
                  <a:cubicBezTo>
                    <a:pt x="143" y="20"/>
                    <a:pt x="142" y="16"/>
                    <a:pt x="139" y="12"/>
                  </a:cubicBezTo>
                  <a:close/>
                  <a:moveTo>
                    <a:pt x="136" y="27"/>
                  </a:moveTo>
                  <a:cubicBezTo>
                    <a:pt x="136" y="27"/>
                    <a:pt x="136" y="27"/>
                    <a:pt x="135" y="27"/>
                  </a:cubicBezTo>
                  <a:cubicBezTo>
                    <a:pt x="130" y="31"/>
                    <a:pt x="125" y="34"/>
                    <a:pt x="120" y="37"/>
                  </a:cubicBezTo>
                  <a:cubicBezTo>
                    <a:pt x="116" y="40"/>
                    <a:pt x="113" y="42"/>
                    <a:pt x="109" y="44"/>
                  </a:cubicBezTo>
                  <a:cubicBezTo>
                    <a:pt x="108" y="43"/>
                    <a:pt x="108" y="42"/>
                    <a:pt x="107" y="41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9"/>
                    <a:pt x="105" y="39"/>
                    <a:pt x="104" y="38"/>
                  </a:cubicBezTo>
                  <a:cubicBezTo>
                    <a:pt x="104" y="37"/>
                    <a:pt x="103" y="36"/>
                    <a:pt x="102" y="35"/>
                  </a:cubicBezTo>
                  <a:cubicBezTo>
                    <a:pt x="98" y="30"/>
                    <a:pt x="93" y="28"/>
                    <a:pt x="87" y="28"/>
                  </a:cubicBezTo>
                  <a:cubicBezTo>
                    <a:pt x="85" y="28"/>
                    <a:pt x="83" y="28"/>
                    <a:pt x="81" y="28"/>
                  </a:cubicBezTo>
                  <a:cubicBezTo>
                    <a:pt x="75" y="30"/>
                    <a:pt x="70" y="33"/>
                    <a:pt x="66" y="36"/>
                  </a:cubicBezTo>
                  <a:cubicBezTo>
                    <a:pt x="51" y="45"/>
                    <a:pt x="39" y="58"/>
                    <a:pt x="31" y="74"/>
                  </a:cubicBezTo>
                  <a:cubicBezTo>
                    <a:pt x="30" y="76"/>
                    <a:pt x="29" y="78"/>
                    <a:pt x="29" y="81"/>
                  </a:cubicBezTo>
                  <a:cubicBezTo>
                    <a:pt x="27" y="88"/>
                    <a:pt x="29" y="95"/>
                    <a:pt x="35" y="100"/>
                  </a:cubicBezTo>
                  <a:cubicBezTo>
                    <a:pt x="36" y="101"/>
                    <a:pt x="38" y="102"/>
                    <a:pt x="39" y="103"/>
                  </a:cubicBezTo>
                  <a:cubicBezTo>
                    <a:pt x="40" y="104"/>
                    <a:pt x="40" y="104"/>
                    <a:pt x="41" y="105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3" y="106"/>
                    <a:pt x="44" y="107"/>
                    <a:pt x="45" y="107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108"/>
                    <a:pt x="45" y="108"/>
                    <a:pt x="45" y="109"/>
                  </a:cubicBezTo>
                  <a:cubicBezTo>
                    <a:pt x="29" y="132"/>
                    <a:pt x="29" y="132"/>
                    <a:pt x="29" y="132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8" y="134"/>
                    <a:pt x="28" y="135"/>
                    <a:pt x="27" y="135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1" y="135"/>
                    <a:pt x="16" y="133"/>
                    <a:pt x="12" y="129"/>
                  </a:cubicBezTo>
                  <a:cubicBezTo>
                    <a:pt x="11" y="128"/>
                    <a:pt x="10" y="128"/>
                    <a:pt x="10" y="128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9" y="121"/>
                    <a:pt x="8" y="118"/>
                    <a:pt x="8" y="114"/>
                  </a:cubicBezTo>
                  <a:cubicBezTo>
                    <a:pt x="8" y="99"/>
                    <a:pt x="12" y="85"/>
                    <a:pt x="20" y="70"/>
                  </a:cubicBezTo>
                  <a:cubicBezTo>
                    <a:pt x="31" y="51"/>
                    <a:pt x="45" y="36"/>
                    <a:pt x="64" y="24"/>
                  </a:cubicBezTo>
                  <a:cubicBezTo>
                    <a:pt x="76" y="16"/>
                    <a:pt x="89" y="11"/>
                    <a:pt x="102" y="9"/>
                  </a:cubicBezTo>
                  <a:cubicBezTo>
                    <a:pt x="103" y="9"/>
                    <a:pt x="105" y="8"/>
                    <a:pt x="107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7" y="9"/>
                    <a:pt x="128" y="10"/>
                    <a:pt x="128" y="10"/>
                  </a:cubicBezTo>
                  <a:cubicBezTo>
                    <a:pt x="130" y="12"/>
                    <a:pt x="131" y="14"/>
                    <a:pt x="132" y="16"/>
                  </a:cubicBezTo>
                  <a:cubicBezTo>
                    <a:pt x="134" y="19"/>
                    <a:pt x="135" y="22"/>
                    <a:pt x="136" y="26"/>
                  </a:cubicBezTo>
                  <a:lnTo>
                    <a:pt x="136" y="2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1" name="Google Shape;361;p7">
            <a:extLst>
              <a:ext uri="{FF2B5EF4-FFF2-40B4-BE49-F238E27FC236}">
                <a16:creationId xmlns:a16="http://schemas.microsoft.com/office/drawing/2014/main" id="{A099EB60-4349-4DB5-8A81-F4E3E7BB6DEB}"/>
              </a:ext>
            </a:extLst>
          </p:cNvPr>
          <p:cNvGrpSpPr/>
          <p:nvPr/>
        </p:nvGrpSpPr>
        <p:grpSpPr>
          <a:xfrm>
            <a:off x="7384296" y="2611299"/>
            <a:ext cx="794328" cy="794328"/>
            <a:chOff x="1830244" y="4892149"/>
            <a:chExt cx="794328" cy="794328"/>
          </a:xfrm>
        </p:grpSpPr>
        <p:sp>
          <p:nvSpPr>
            <p:cNvPr id="32" name="Google Shape;362;p7">
              <a:extLst>
                <a:ext uri="{FF2B5EF4-FFF2-40B4-BE49-F238E27FC236}">
                  <a16:creationId xmlns:a16="http://schemas.microsoft.com/office/drawing/2014/main" id="{CC7104EE-42EE-4812-B9A4-91D614B68BDD}"/>
                </a:ext>
              </a:extLst>
            </p:cNvPr>
            <p:cNvSpPr/>
            <p:nvPr/>
          </p:nvSpPr>
          <p:spPr>
            <a:xfrm>
              <a:off x="1830244" y="4892149"/>
              <a:ext cx="794328" cy="794328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941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3" name="Google Shape;363;p7">
              <a:extLst>
                <a:ext uri="{FF2B5EF4-FFF2-40B4-BE49-F238E27FC236}">
                  <a16:creationId xmlns:a16="http://schemas.microsoft.com/office/drawing/2014/main" id="{A259809B-7491-45CC-B4A7-49223830A220}"/>
                </a:ext>
              </a:extLst>
            </p:cNvPr>
            <p:cNvGrpSpPr/>
            <p:nvPr/>
          </p:nvGrpSpPr>
          <p:grpSpPr>
            <a:xfrm>
              <a:off x="2029338" y="5078124"/>
              <a:ext cx="396140" cy="422380"/>
              <a:chOff x="11264901" y="909638"/>
              <a:chExt cx="503238" cy="536575"/>
            </a:xfrm>
          </p:grpSpPr>
          <p:sp>
            <p:nvSpPr>
              <p:cNvPr id="34" name="Google Shape;364;p7">
                <a:extLst>
                  <a:ext uri="{FF2B5EF4-FFF2-40B4-BE49-F238E27FC236}">
                    <a16:creationId xmlns:a16="http://schemas.microsoft.com/office/drawing/2014/main" id="{985683A3-27E4-4F82-A1DA-8FF1C5AD534B}"/>
                  </a:ext>
                </a:extLst>
              </p:cNvPr>
              <p:cNvSpPr/>
              <p:nvPr/>
            </p:nvSpPr>
            <p:spPr>
              <a:xfrm>
                <a:off x="11264901" y="909638"/>
                <a:ext cx="503238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2" extrusionOk="0">
                    <a:moveTo>
                      <a:pt x="8" y="82"/>
                    </a:moveTo>
                    <a:cubicBezTo>
                      <a:pt x="8" y="67"/>
                      <a:pt x="8" y="67"/>
                      <a:pt x="8" y="67"/>
                    </a:cubicBezTo>
                    <a:cubicBezTo>
                      <a:pt x="8" y="35"/>
                      <a:pt x="35" y="8"/>
                      <a:pt x="67" y="8"/>
                    </a:cubicBezTo>
                    <a:cubicBezTo>
                      <a:pt x="100" y="8"/>
                      <a:pt x="126" y="35"/>
                      <a:pt x="126" y="67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67"/>
                      <a:pt x="134" y="67"/>
                      <a:pt x="134" y="67"/>
                    </a:cubicBezTo>
                    <a:cubicBezTo>
                      <a:pt x="134" y="30"/>
                      <a:pt x="104" y="0"/>
                      <a:pt x="67" y="0"/>
                    </a:cubicBezTo>
                    <a:cubicBezTo>
                      <a:pt x="30" y="0"/>
                      <a:pt x="0" y="30"/>
                      <a:pt x="0" y="67"/>
                    </a:cubicBezTo>
                    <a:cubicBezTo>
                      <a:pt x="0" y="82"/>
                      <a:pt x="0" y="82"/>
                      <a:pt x="0" y="82"/>
                    </a:cubicBezTo>
                    <a:lnTo>
                      <a:pt x="8" y="8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5" name="Google Shape;365;p7">
                <a:extLst>
                  <a:ext uri="{FF2B5EF4-FFF2-40B4-BE49-F238E27FC236}">
                    <a16:creationId xmlns:a16="http://schemas.microsoft.com/office/drawing/2014/main" id="{F2322B9C-25D8-47C7-81A5-3348A0D5631B}"/>
                  </a:ext>
                </a:extLst>
              </p:cNvPr>
              <p:cNvSpPr/>
              <p:nvPr/>
            </p:nvSpPr>
            <p:spPr>
              <a:xfrm>
                <a:off x="11625263" y="1190625"/>
                <a:ext cx="142875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8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8" y="64"/>
                      <a:pt x="38" y="6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3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60"/>
                      <a:pt x="30" y="60"/>
                      <a:pt x="30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" name="Google Shape;366;p7">
                <a:extLst>
                  <a:ext uri="{FF2B5EF4-FFF2-40B4-BE49-F238E27FC236}">
                    <a16:creationId xmlns:a16="http://schemas.microsoft.com/office/drawing/2014/main" id="{DDD8D2C2-526B-4044-9003-87284DFF70BC}"/>
                  </a:ext>
                </a:extLst>
              </p:cNvPr>
              <p:cNvSpPr/>
              <p:nvPr/>
            </p:nvSpPr>
            <p:spPr>
              <a:xfrm>
                <a:off x="11264901" y="1190625"/>
                <a:ext cx="146050" cy="255588"/>
              </a:xfrm>
              <a:custGeom>
                <a:avLst/>
                <a:gdLst/>
                <a:ahLst/>
                <a:cxnLst/>
                <a:rect l="l" t="t" r="r" b="b"/>
                <a:pathLst>
                  <a:path w="39" h="68" extrusionOk="0">
                    <a:moveTo>
                      <a:pt x="31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5"/>
                      <a:pt x="3" y="68"/>
                      <a:pt x="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5" y="68"/>
                      <a:pt x="39" y="65"/>
                      <a:pt x="39" y="60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4"/>
                      <a:pt x="35" y="0"/>
                      <a:pt x="31" y="0"/>
                    </a:cubicBezTo>
                    <a:close/>
                    <a:moveTo>
                      <a:pt x="8" y="6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0"/>
                      <a:pt x="31" y="60"/>
                      <a:pt x="31" y="60"/>
                    </a:cubicBezTo>
                    <a:lnTo>
                      <a:pt x="8" y="6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2341</Words>
  <Application>Microsoft Office PowerPoint</Application>
  <PresentationFormat>Widescreen</PresentationFormat>
  <Paragraphs>125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Lucida Console</vt:lpstr>
      <vt:lpstr>Calibri</vt:lpstr>
      <vt:lpstr>Twentieth Century</vt:lpstr>
      <vt:lpstr>Arial</vt:lpstr>
      <vt:lpstr>Source Sans Pro</vt:lpstr>
      <vt:lpstr>Helvetica Neue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云辞</dc:creator>
  <cp:lastModifiedBy>ziyan pei</cp:lastModifiedBy>
  <cp:revision>8</cp:revision>
  <dcterms:created xsi:type="dcterms:W3CDTF">2018-09-18T15:36:51Z</dcterms:created>
  <dcterms:modified xsi:type="dcterms:W3CDTF">2020-04-23T20:09:44Z</dcterms:modified>
</cp:coreProperties>
</file>